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4.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ppt/notesSlides/notesSlide5.xml" ContentType="application/vnd.openxmlformats-officedocument.presentationml.notesSlide+xml"/>
  <Override PartName="/ppt/charts/chart3.xml" ContentType="application/vnd.openxmlformats-officedocument.drawingml.chart+xml"/>
  <Override PartName="/ppt/theme/themeOverride3.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7"/>
  </p:notesMasterIdLst>
  <p:sldIdLst>
    <p:sldId id="256" r:id="rId2"/>
    <p:sldId id="282" r:id="rId3"/>
    <p:sldId id="283" r:id="rId4"/>
    <p:sldId id="269" r:id="rId5"/>
    <p:sldId id="270" r:id="rId6"/>
    <p:sldId id="268" r:id="rId7"/>
    <p:sldId id="275" r:id="rId8"/>
    <p:sldId id="279" r:id="rId9"/>
    <p:sldId id="278" r:id="rId10"/>
    <p:sldId id="302" r:id="rId11"/>
    <p:sldId id="274" r:id="rId12"/>
    <p:sldId id="297" r:id="rId13"/>
    <p:sldId id="298" r:id="rId14"/>
    <p:sldId id="266" r:id="rId15"/>
    <p:sldId id="299" r:id="rId16"/>
    <p:sldId id="300" r:id="rId17"/>
    <p:sldId id="301" r:id="rId18"/>
    <p:sldId id="306" r:id="rId19"/>
    <p:sldId id="304" r:id="rId20"/>
    <p:sldId id="307" r:id="rId21"/>
    <p:sldId id="305" r:id="rId22"/>
    <p:sldId id="257" r:id="rId23"/>
    <p:sldId id="284" r:id="rId24"/>
    <p:sldId id="271" r:id="rId25"/>
    <p:sldId id="308"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7E79"/>
    <a:srgbClr val="D4D4D4"/>
    <a:srgbClr val="DEE6F0"/>
    <a:srgbClr val="FFFFFF"/>
    <a:srgbClr val="00679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056"/>
    <p:restoredTop sz="94714"/>
  </p:normalViewPr>
  <p:slideViewPr>
    <p:cSldViewPr snapToGrid="0" snapToObjects="1">
      <p:cViewPr>
        <p:scale>
          <a:sx n="80" d="100"/>
          <a:sy n="80" d="100"/>
        </p:scale>
        <p:origin x="528" y="17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2" Type="http://schemas.openxmlformats.org/officeDocument/2006/relationships/oleObject" Target="Macintosh%20HD:Users:nicholasspaull:Documents:Dropbox:Journal%20articles:2014%20(Janeli)%20Spaull%202014%20Insurmountable%20learning%20deficits%20paper:Nic:Final:ZIP%20diagrams%20for%20quintiles%20and%20provinces%20(21%20Aug%202014).xlsx"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Macintosh%20HD:Users:nicholasspaull:Documents:Dropbox:Journal%20articles:2014%20(Janeli)%20Spaull%202014%20Insurmountable%20learning%20deficits%20paper:Nic:Final:ZIP%20diagrams%20for%20quintiles%20and%20provinces%20(21%20Aug%202014).xlsx" TargetMode="External"/><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oleObject" Target="Macintosh%20HD:Users:nicholasspaull:Documents:Dropbox:Journal%20articles:2014%20(Janeli)%20Spaull%202014%20Insurmountable%20learning%20deficits%20paper:Nic:Final:ZIP%20diagrams%20for%20quintiles%20and%20provinces%20(21%20Aug%202014).xlsx" TargetMode="External"/><Relationship Id="rId1" Type="http://schemas.openxmlformats.org/officeDocument/2006/relationships/themeOverride" Target="../theme/themeOverrid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3553443286231188E-2"/>
          <c:y val="3.3014289728396616E-2"/>
          <c:w val="0.73502434805580152"/>
          <c:h val="0.73960729301493722"/>
        </c:manualLayout>
      </c:layout>
      <c:barChart>
        <c:barDir val="col"/>
        <c:grouping val="clustered"/>
        <c:varyColors val="0"/>
        <c:ser>
          <c:idx val="0"/>
          <c:order val="0"/>
          <c:tx>
            <c:strRef>
              <c:f>'Flexi SD'!$B$25</c:f>
              <c:strCache>
                <c:ptCount val="1"/>
                <c:pt idx="0">
                  <c:v>Quintile 1</c:v>
                </c:pt>
              </c:strCache>
            </c:strRef>
          </c:tx>
          <c:spPr>
            <a:solidFill>
              <a:schemeClr val="bg1">
                <a:lumMod val="85000"/>
              </a:schemeClr>
            </a:solidFill>
          </c:spPr>
          <c:invertIfNegative val="0"/>
          <c:dPt>
            <c:idx val="9"/>
            <c:invertIfNegative val="0"/>
            <c:bubble3D val="0"/>
            <c:spPr>
              <a:pattFill prst="ltHorz">
                <a:fgClr>
                  <a:schemeClr val="accent2">
                    <a:lumMod val="60000"/>
                    <a:lumOff val="40000"/>
                  </a:schemeClr>
                </a:fgClr>
                <a:bgClr>
                  <a:schemeClr val="bg1"/>
                </a:bgClr>
              </a:pattFill>
            </c:spPr>
            <c:extLst>
              <c:ext xmlns:c16="http://schemas.microsoft.com/office/drawing/2014/chart" uri="{C3380CC4-5D6E-409C-BE32-E72D297353CC}">
                <c16:uniqueId val="{00000001-3BC1-4E35-801A-9FFA655E34B2}"/>
              </c:ext>
            </c:extLst>
          </c:dPt>
          <c:errBars>
            <c:errBarType val="both"/>
            <c:errValType val="cust"/>
            <c:noEndCap val="0"/>
            <c:plus>
              <c:numRef>
                <c:f>'Standard Graph'!$O$15:$U$15</c:f>
                <c:numCache>
                  <c:formatCode>General</c:formatCode>
                  <c:ptCount val="7"/>
                  <c:pt idx="0">
                    <c:v>0.164305283461566</c:v>
                  </c:pt>
                  <c:pt idx="1">
                    <c:v>0.177679353472047</c:v>
                  </c:pt>
                  <c:pt idx="2">
                    <c:v>0.17507781451873</c:v>
                  </c:pt>
                  <c:pt idx="3">
                    <c:v>0.51357896735364705</c:v>
                  </c:pt>
                  <c:pt idx="6">
                    <c:v>0.49967033741032602</c:v>
                  </c:pt>
                </c:numCache>
              </c:numRef>
            </c:plus>
            <c:minus>
              <c:numRef>
                <c:f>'Standard Graph'!$O$15:$U$15</c:f>
                <c:numCache>
                  <c:formatCode>General</c:formatCode>
                  <c:ptCount val="7"/>
                  <c:pt idx="0">
                    <c:v>0.164305283461566</c:v>
                  </c:pt>
                  <c:pt idx="1">
                    <c:v>0.177679353472047</c:v>
                  </c:pt>
                  <c:pt idx="2">
                    <c:v>0.17507781451873</c:v>
                  </c:pt>
                  <c:pt idx="3">
                    <c:v>0.51357896735364705</c:v>
                  </c:pt>
                  <c:pt idx="6">
                    <c:v>0.49967033741032602</c:v>
                  </c:pt>
                </c:numCache>
              </c:numRef>
            </c:minus>
            <c:spPr>
              <a:ln>
                <a:solidFill>
                  <a:sysClr val="windowText" lastClr="000000"/>
                </a:solidFill>
              </a:ln>
            </c:spPr>
          </c:errBars>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SD'!$C$25:$L$25</c:f>
              <c:numCache>
                <c:formatCode>0.00</c:formatCode>
                <c:ptCount val="10"/>
                <c:pt idx="0">
                  <c:v>-1.1827189641207829</c:v>
                </c:pt>
                <c:pt idx="1">
                  <c:v>0.81208387942110705</c:v>
                </c:pt>
                <c:pt idx="2">
                  <c:v>1.8460760175914579</c:v>
                </c:pt>
                <c:pt idx="3">
                  <c:v>0.25920110750064701</c:v>
                </c:pt>
                <c:pt idx="6">
                  <c:v>2.3261447674418578</c:v>
                </c:pt>
              </c:numCache>
            </c:numRef>
          </c:val>
          <c:extLst>
            <c:ext xmlns:c16="http://schemas.microsoft.com/office/drawing/2014/chart" uri="{C3380CC4-5D6E-409C-BE32-E72D297353CC}">
              <c16:uniqueId val="{00000002-3BC1-4E35-801A-9FFA655E34B2}"/>
            </c:ext>
          </c:extLst>
        </c:ser>
        <c:ser>
          <c:idx val="1"/>
          <c:order val="1"/>
          <c:tx>
            <c:strRef>
              <c:f>'Flexi SD'!$B$26</c:f>
              <c:strCache>
                <c:ptCount val="1"/>
                <c:pt idx="0">
                  <c:v>Quintile 2</c:v>
                </c:pt>
              </c:strCache>
            </c:strRef>
          </c:tx>
          <c:spPr>
            <a:solidFill>
              <a:schemeClr val="bg1">
                <a:lumMod val="65000"/>
              </a:schemeClr>
            </a:solidFill>
          </c:spPr>
          <c:invertIfNegative val="0"/>
          <c:errBars>
            <c:errBarType val="both"/>
            <c:errValType val="cust"/>
            <c:noEndCap val="0"/>
            <c:plus>
              <c:numRef>
                <c:f>'Standard Graph'!$O$16:$U$16</c:f>
                <c:numCache>
                  <c:formatCode>General</c:formatCode>
                  <c:ptCount val="7"/>
                  <c:pt idx="0">
                    <c:v>0.17036857034866101</c:v>
                  </c:pt>
                  <c:pt idx="1">
                    <c:v>0.17563926630915899</c:v>
                  </c:pt>
                  <c:pt idx="2">
                    <c:v>0.170704245696365</c:v>
                  </c:pt>
                  <c:pt idx="3">
                    <c:v>0.48179653535274403</c:v>
                  </c:pt>
                  <c:pt idx="6">
                    <c:v>0.41855735768868202</c:v>
                  </c:pt>
                </c:numCache>
              </c:numRef>
            </c:plus>
            <c:minus>
              <c:numRef>
                <c:f>'Standard Graph'!$O$16:$U$16</c:f>
                <c:numCache>
                  <c:formatCode>General</c:formatCode>
                  <c:ptCount val="7"/>
                  <c:pt idx="0">
                    <c:v>0.17036857034866101</c:v>
                  </c:pt>
                  <c:pt idx="1">
                    <c:v>0.17563926630915899</c:v>
                  </c:pt>
                  <c:pt idx="2">
                    <c:v>0.170704245696365</c:v>
                  </c:pt>
                  <c:pt idx="3">
                    <c:v>0.48179653535274403</c:v>
                  </c:pt>
                  <c:pt idx="6">
                    <c:v>0.41855735768868202</c:v>
                  </c:pt>
                </c:numCache>
              </c:numRef>
            </c:minus>
          </c:errBars>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SD'!$C$26:$L$26</c:f>
              <c:numCache>
                <c:formatCode>0.00</c:formatCode>
                <c:ptCount val="10"/>
                <c:pt idx="0">
                  <c:v>0.28769523793752599</c:v>
                </c:pt>
                <c:pt idx="1">
                  <c:v>0.83442731826670402</c:v>
                </c:pt>
                <c:pt idx="2">
                  <c:v>2.1003289142735571</c:v>
                </c:pt>
                <c:pt idx="3">
                  <c:v>0.74384261032100596</c:v>
                </c:pt>
                <c:pt idx="6">
                  <c:v>3.6557151162790671</c:v>
                </c:pt>
              </c:numCache>
            </c:numRef>
          </c:val>
          <c:extLst>
            <c:ext xmlns:c16="http://schemas.microsoft.com/office/drawing/2014/chart" uri="{C3380CC4-5D6E-409C-BE32-E72D297353CC}">
              <c16:uniqueId val="{00000003-3BC1-4E35-801A-9FFA655E34B2}"/>
            </c:ext>
          </c:extLst>
        </c:ser>
        <c:ser>
          <c:idx val="2"/>
          <c:order val="2"/>
          <c:tx>
            <c:strRef>
              <c:f>'Flexi SD'!$B$27</c:f>
              <c:strCache>
                <c:ptCount val="1"/>
                <c:pt idx="0">
                  <c:v>Quintile 3</c:v>
                </c:pt>
              </c:strCache>
            </c:strRef>
          </c:tx>
          <c:spPr>
            <a:solidFill>
              <a:schemeClr val="tx1">
                <a:lumMod val="50000"/>
                <a:lumOff val="50000"/>
              </a:schemeClr>
            </a:solidFill>
          </c:spPr>
          <c:invertIfNegative val="0"/>
          <c:errBars>
            <c:errBarType val="both"/>
            <c:errValType val="cust"/>
            <c:noEndCap val="0"/>
            <c:plus>
              <c:numRef>
                <c:f>'Standard Graph'!$O$17:$U$17</c:f>
                <c:numCache>
                  <c:formatCode>General</c:formatCode>
                  <c:ptCount val="7"/>
                  <c:pt idx="0">
                    <c:v>0.16667580681417499</c:v>
                  </c:pt>
                  <c:pt idx="1">
                    <c:v>0.175703301400185</c:v>
                  </c:pt>
                  <c:pt idx="2">
                    <c:v>0.173198882053062</c:v>
                  </c:pt>
                  <c:pt idx="3">
                    <c:v>0.48979957042070099</c:v>
                  </c:pt>
                  <c:pt idx="6">
                    <c:v>0.42783334445077797</c:v>
                  </c:pt>
                </c:numCache>
              </c:numRef>
            </c:plus>
            <c:minus>
              <c:numRef>
                <c:f>'Standard Graph'!$O$17:$U$17</c:f>
                <c:numCache>
                  <c:formatCode>General</c:formatCode>
                  <c:ptCount val="7"/>
                  <c:pt idx="0">
                    <c:v>0.16667580681417499</c:v>
                  </c:pt>
                  <c:pt idx="1">
                    <c:v>0.175703301400185</c:v>
                  </c:pt>
                  <c:pt idx="2">
                    <c:v>0.173198882053062</c:v>
                  </c:pt>
                  <c:pt idx="3">
                    <c:v>0.48979957042070099</c:v>
                  </c:pt>
                  <c:pt idx="6">
                    <c:v>0.42783334445077797</c:v>
                  </c:pt>
                </c:numCache>
              </c:numRef>
            </c:minus>
          </c:errBars>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SD'!$C$27:$L$27</c:f>
              <c:numCache>
                <c:formatCode>0.00</c:formatCode>
                <c:ptCount val="10"/>
                <c:pt idx="0">
                  <c:v>0.106508636023168</c:v>
                </c:pt>
                <c:pt idx="1">
                  <c:v>0.962030211280411</c:v>
                </c:pt>
                <c:pt idx="2">
                  <c:v>2.2209793880686202</c:v>
                </c:pt>
                <c:pt idx="3">
                  <c:v>1.3694707321436519</c:v>
                </c:pt>
                <c:pt idx="6">
                  <c:v>3.875860465116276</c:v>
                </c:pt>
              </c:numCache>
            </c:numRef>
          </c:val>
          <c:extLst>
            <c:ext xmlns:c16="http://schemas.microsoft.com/office/drawing/2014/chart" uri="{C3380CC4-5D6E-409C-BE32-E72D297353CC}">
              <c16:uniqueId val="{00000004-3BC1-4E35-801A-9FFA655E34B2}"/>
            </c:ext>
          </c:extLst>
        </c:ser>
        <c:ser>
          <c:idx val="3"/>
          <c:order val="3"/>
          <c:tx>
            <c:strRef>
              <c:f>'Flexi SD'!$B$28</c:f>
              <c:strCache>
                <c:ptCount val="1"/>
                <c:pt idx="0">
                  <c:v>Quintile 4</c:v>
                </c:pt>
              </c:strCache>
            </c:strRef>
          </c:tx>
          <c:spPr>
            <a:solidFill>
              <a:schemeClr val="tx1">
                <a:lumMod val="75000"/>
                <a:lumOff val="25000"/>
              </a:schemeClr>
            </a:solidFill>
          </c:spPr>
          <c:invertIfNegative val="0"/>
          <c:errBars>
            <c:errBarType val="both"/>
            <c:errValType val="cust"/>
            <c:noEndCap val="0"/>
            <c:plus>
              <c:numRef>
                <c:f>'Standard Graph'!$O$18:$U$18</c:f>
                <c:numCache>
                  <c:formatCode>General</c:formatCode>
                  <c:ptCount val="7"/>
                  <c:pt idx="0">
                    <c:v>0.17321269914443199</c:v>
                  </c:pt>
                  <c:pt idx="1">
                    <c:v>0.17726074023471</c:v>
                  </c:pt>
                  <c:pt idx="2">
                    <c:v>0.176368853543246</c:v>
                  </c:pt>
                  <c:pt idx="3">
                    <c:v>0.551762023855359</c:v>
                  </c:pt>
                  <c:pt idx="6">
                    <c:v>0.45380869613319103</c:v>
                  </c:pt>
                </c:numCache>
              </c:numRef>
            </c:plus>
            <c:minus>
              <c:numRef>
                <c:f>'Standard Graph'!$O$18:$U$18</c:f>
                <c:numCache>
                  <c:formatCode>General</c:formatCode>
                  <c:ptCount val="7"/>
                  <c:pt idx="0">
                    <c:v>0.17321269914443199</c:v>
                  </c:pt>
                  <c:pt idx="1">
                    <c:v>0.17726074023471</c:v>
                  </c:pt>
                  <c:pt idx="2">
                    <c:v>0.176368853543246</c:v>
                  </c:pt>
                  <c:pt idx="3">
                    <c:v>0.551762023855359</c:v>
                  </c:pt>
                  <c:pt idx="6">
                    <c:v>0.45380869613319103</c:v>
                  </c:pt>
                </c:numCache>
              </c:numRef>
            </c:minus>
          </c:errBars>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SD'!$C$28:$L$28</c:f>
              <c:numCache>
                <c:formatCode>0.00</c:formatCode>
                <c:ptCount val="10"/>
                <c:pt idx="0">
                  <c:v>0.42949344813137202</c:v>
                </c:pt>
                <c:pt idx="1">
                  <c:v>1.2312000640382079</c:v>
                </c:pt>
                <c:pt idx="2">
                  <c:v>2.5171362347707</c:v>
                </c:pt>
                <c:pt idx="3">
                  <c:v>2.5898861528821939</c:v>
                </c:pt>
                <c:pt idx="6">
                  <c:v>4.8096063953488404</c:v>
                </c:pt>
              </c:numCache>
            </c:numRef>
          </c:val>
          <c:extLst>
            <c:ext xmlns:c16="http://schemas.microsoft.com/office/drawing/2014/chart" uri="{C3380CC4-5D6E-409C-BE32-E72D297353CC}">
              <c16:uniqueId val="{00000005-3BC1-4E35-801A-9FFA655E34B2}"/>
            </c:ext>
          </c:extLst>
        </c:ser>
        <c:ser>
          <c:idx val="4"/>
          <c:order val="4"/>
          <c:tx>
            <c:strRef>
              <c:f>'Flexi SD'!$B$29</c:f>
              <c:strCache>
                <c:ptCount val="1"/>
                <c:pt idx="0">
                  <c:v>Quintile 5</c:v>
                </c:pt>
              </c:strCache>
            </c:strRef>
          </c:tx>
          <c:spPr>
            <a:solidFill>
              <a:schemeClr val="tx1"/>
            </a:solidFill>
          </c:spPr>
          <c:invertIfNegative val="0"/>
          <c:dPt>
            <c:idx val="9"/>
            <c:invertIfNegative val="0"/>
            <c:bubble3D val="0"/>
            <c:spPr>
              <a:pattFill prst="ltHorz">
                <a:fgClr>
                  <a:schemeClr val="accent2">
                    <a:lumMod val="40000"/>
                    <a:lumOff val="60000"/>
                  </a:schemeClr>
                </a:fgClr>
                <a:bgClr>
                  <a:schemeClr val="bg1"/>
                </a:bgClr>
              </a:pattFill>
            </c:spPr>
            <c:extLst>
              <c:ext xmlns:c16="http://schemas.microsoft.com/office/drawing/2014/chart" uri="{C3380CC4-5D6E-409C-BE32-E72D297353CC}">
                <c16:uniqueId val="{00000007-3BC1-4E35-801A-9FFA655E34B2}"/>
              </c:ext>
            </c:extLst>
          </c:dPt>
          <c:errBars>
            <c:errBarType val="both"/>
            <c:errValType val="cust"/>
            <c:noEndCap val="0"/>
            <c:plus>
              <c:numRef>
                <c:f>'Standard Graph'!$O$19:$U$19</c:f>
                <c:numCache>
                  <c:formatCode>General</c:formatCode>
                  <c:ptCount val="7"/>
                  <c:pt idx="0">
                    <c:v>0.19635726754348301</c:v>
                  </c:pt>
                  <c:pt idx="1">
                    <c:v>0.204047083336858</c:v>
                  </c:pt>
                  <c:pt idx="2">
                    <c:v>0.18693343566027301</c:v>
                  </c:pt>
                  <c:pt idx="3">
                    <c:v>0.61422079109472705</c:v>
                  </c:pt>
                  <c:pt idx="6">
                    <c:v>0.53165085611336704</c:v>
                  </c:pt>
                </c:numCache>
              </c:numRef>
            </c:plus>
            <c:minus>
              <c:numRef>
                <c:f>'Standard Graph'!#REF!</c:f>
                <c:numCache>
                  <c:formatCode>General</c:formatCode>
                  <c:ptCount val="1"/>
                  <c:pt idx="0">
                    <c:v>1</c:v>
                  </c:pt>
                </c:numCache>
              </c:numRef>
            </c:minus>
          </c:errBars>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SD'!$C$29:$L$29</c:f>
              <c:numCache>
                <c:formatCode>0.00</c:formatCode>
                <c:ptCount val="10"/>
                <c:pt idx="0">
                  <c:v>3</c:v>
                </c:pt>
                <c:pt idx="1">
                  <c:v>4</c:v>
                </c:pt>
                <c:pt idx="2">
                  <c:v>5</c:v>
                </c:pt>
                <c:pt idx="3">
                  <c:v>6</c:v>
                </c:pt>
                <c:pt idx="6">
                  <c:v>9</c:v>
                </c:pt>
              </c:numCache>
            </c:numRef>
          </c:val>
          <c:extLst>
            <c:ext xmlns:c16="http://schemas.microsoft.com/office/drawing/2014/chart" uri="{C3380CC4-5D6E-409C-BE32-E72D297353CC}">
              <c16:uniqueId val="{00000008-3BC1-4E35-801A-9FFA655E34B2}"/>
            </c:ext>
          </c:extLst>
        </c:ser>
        <c:dLbls>
          <c:showLegendKey val="0"/>
          <c:showVal val="0"/>
          <c:showCatName val="0"/>
          <c:showSerName val="0"/>
          <c:showPercent val="0"/>
          <c:showBubbleSize val="0"/>
        </c:dLbls>
        <c:gapWidth val="150"/>
        <c:axId val="-1345625552"/>
        <c:axId val="-1345634288"/>
      </c:barChart>
      <c:lineChart>
        <c:grouping val="standard"/>
        <c:varyColors val="0"/>
        <c:ser>
          <c:idx val="5"/>
          <c:order val="5"/>
          <c:tx>
            <c:strRef>
              <c:f>'Flexi SD'!$B$30</c:f>
              <c:strCache>
                <c:ptCount val="1"/>
                <c:pt idx="0">
                  <c:v>Q1-4 Trajectory</c:v>
                </c:pt>
              </c:strCache>
            </c:strRef>
          </c:tx>
          <c:spPr>
            <a:ln>
              <a:solidFill>
                <a:srgbClr val="0070C0"/>
              </a:solidFill>
              <a:prstDash val="sysDash"/>
            </a:ln>
          </c:spPr>
          <c:marker>
            <c:symbol val="none"/>
          </c:marker>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SD'!$C$30:$L$30</c:f>
              <c:numCache>
                <c:formatCode>0.00</c:formatCode>
                <c:ptCount val="10"/>
                <c:pt idx="0">
                  <c:v>-8.9755410507179306E-2</c:v>
                </c:pt>
                <c:pt idx="1">
                  <c:v>0.53634243891843603</c:v>
                </c:pt>
                <c:pt idx="2">
                  <c:v>1.162440288344051</c:v>
                </c:pt>
                <c:pt idx="3">
                  <c:v>1.788538137769665</c:v>
                </c:pt>
                <c:pt idx="4" formatCode="0.0">
                  <c:v>2.4146359871952781</c:v>
                </c:pt>
                <c:pt idx="5" formatCode="0.0">
                  <c:v>3.0407338366208951</c:v>
                </c:pt>
                <c:pt idx="6">
                  <c:v>3.66683168604651</c:v>
                </c:pt>
                <c:pt idx="7" formatCode="0.0">
                  <c:v>4.2929295354721271</c:v>
                </c:pt>
                <c:pt idx="8" formatCode="0.0">
                  <c:v>4.9190273848977402</c:v>
                </c:pt>
                <c:pt idx="9" formatCode="0.0">
                  <c:v>5.545125234323355</c:v>
                </c:pt>
              </c:numCache>
            </c:numRef>
          </c:val>
          <c:smooth val="0"/>
          <c:extLst>
            <c:ext xmlns:c16="http://schemas.microsoft.com/office/drawing/2014/chart" uri="{C3380CC4-5D6E-409C-BE32-E72D297353CC}">
              <c16:uniqueId val="{00000009-3BC1-4E35-801A-9FFA655E34B2}"/>
            </c:ext>
          </c:extLst>
        </c:ser>
        <c:ser>
          <c:idx val="6"/>
          <c:order val="6"/>
          <c:tx>
            <c:strRef>
              <c:f>'Flexi SD'!$B$31</c:f>
              <c:strCache>
                <c:ptCount val="1"/>
                <c:pt idx="0">
                  <c:v>Q5 Trajectory</c:v>
                </c:pt>
              </c:strCache>
            </c:strRef>
          </c:tx>
          <c:spPr>
            <a:ln>
              <a:solidFill>
                <a:srgbClr val="FF0000"/>
              </a:solidFill>
              <a:prstDash val="sysDot"/>
            </a:ln>
          </c:spPr>
          <c:marker>
            <c:symbol val="none"/>
          </c:marker>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SD'!$C$31:$L$31</c:f>
              <c:numCache>
                <c:formatCode>0.00</c:formatCode>
                <c:ptCount val="10"/>
                <c:pt idx="0">
                  <c:v>3</c:v>
                </c:pt>
                <c:pt idx="1">
                  <c:v>4</c:v>
                </c:pt>
                <c:pt idx="2">
                  <c:v>5</c:v>
                </c:pt>
                <c:pt idx="3">
                  <c:v>6</c:v>
                </c:pt>
                <c:pt idx="4" formatCode="0.0">
                  <c:v>7</c:v>
                </c:pt>
                <c:pt idx="5" formatCode="0.0">
                  <c:v>8</c:v>
                </c:pt>
                <c:pt idx="6">
                  <c:v>9</c:v>
                </c:pt>
                <c:pt idx="7" formatCode="0.0">
                  <c:v>10</c:v>
                </c:pt>
                <c:pt idx="8" formatCode="0.0">
                  <c:v>11</c:v>
                </c:pt>
                <c:pt idx="9" formatCode="0.0">
                  <c:v>12</c:v>
                </c:pt>
              </c:numCache>
            </c:numRef>
          </c:val>
          <c:smooth val="0"/>
          <c:extLst>
            <c:ext xmlns:c16="http://schemas.microsoft.com/office/drawing/2014/chart" uri="{C3380CC4-5D6E-409C-BE32-E72D297353CC}">
              <c16:uniqueId val="{0000000A-3BC1-4E35-801A-9FFA655E34B2}"/>
            </c:ext>
          </c:extLst>
        </c:ser>
        <c:dLbls>
          <c:showLegendKey val="0"/>
          <c:showVal val="0"/>
          <c:showCatName val="0"/>
          <c:showSerName val="0"/>
          <c:showPercent val="0"/>
          <c:showBubbleSize val="0"/>
        </c:dLbls>
        <c:marker val="1"/>
        <c:smooth val="0"/>
        <c:axId val="-1345625552"/>
        <c:axId val="-1345634288"/>
      </c:lineChart>
      <c:catAx>
        <c:axId val="-1345625552"/>
        <c:scaling>
          <c:orientation val="minMax"/>
        </c:scaling>
        <c:delete val="0"/>
        <c:axPos val="b"/>
        <c:title>
          <c:tx>
            <c:rich>
              <a:bodyPr/>
              <a:lstStyle/>
              <a:p>
                <a:pPr>
                  <a:defRPr sz="1800"/>
                </a:pPr>
                <a:r>
                  <a:rPr lang="en-ZA" sz="1800" u="sng" dirty="0"/>
                  <a:t>Actual</a:t>
                </a:r>
                <a:r>
                  <a:rPr lang="en-ZA" sz="1800" dirty="0"/>
                  <a:t> grade</a:t>
                </a:r>
              </a:p>
            </c:rich>
          </c:tx>
          <c:overlay val="0"/>
        </c:title>
        <c:numFmt formatCode="General" sourceLinked="0"/>
        <c:majorTickMark val="out"/>
        <c:minorTickMark val="none"/>
        <c:tickLblPos val="nextTo"/>
        <c:crossAx val="-1345634288"/>
        <c:crosses val="autoZero"/>
        <c:auto val="1"/>
        <c:lblAlgn val="ctr"/>
        <c:lblOffset val="100"/>
        <c:noMultiLvlLbl val="0"/>
      </c:catAx>
      <c:valAx>
        <c:axId val="-1345634288"/>
        <c:scaling>
          <c:orientation val="minMax"/>
          <c:min val="0"/>
        </c:scaling>
        <c:delete val="0"/>
        <c:axPos val="l"/>
        <c:majorGridlines>
          <c:spPr>
            <a:ln>
              <a:solidFill>
                <a:schemeClr val="bg1">
                  <a:lumMod val="75000"/>
                </a:schemeClr>
              </a:solidFill>
              <a:prstDash val="sysDash"/>
            </a:ln>
          </c:spPr>
        </c:majorGridlines>
        <c:title>
          <c:tx>
            <c:rich>
              <a:bodyPr rot="-5400000" vert="horz"/>
              <a:lstStyle/>
              <a:p>
                <a:pPr>
                  <a:defRPr/>
                </a:pPr>
                <a:r>
                  <a:rPr lang="en-ZA" sz="1800" u="sng" dirty="0"/>
                  <a:t>Effective</a:t>
                </a:r>
                <a:r>
                  <a:rPr lang="en-ZA" sz="1800" dirty="0"/>
                  <a:t> grade</a:t>
                </a:r>
              </a:p>
            </c:rich>
          </c:tx>
          <c:overlay val="0"/>
        </c:title>
        <c:numFmt formatCode="0" sourceLinked="0"/>
        <c:majorTickMark val="out"/>
        <c:minorTickMark val="none"/>
        <c:tickLblPos val="nextTo"/>
        <c:crossAx val="-1345625552"/>
        <c:crosses val="autoZero"/>
        <c:crossBetween val="between"/>
        <c:majorUnit val="1"/>
      </c:valAx>
      <c:spPr>
        <a:solidFill>
          <a:sysClr val="window" lastClr="FFFFFF">
            <a:lumMod val="95000"/>
          </a:sysClr>
        </a:solidFill>
      </c:spPr>
    </c:plotArea>
    <c:legend>
      <c:legendPos val="r"/>
      <c:overlay val="0"/>
      <c:spPr>
        <a:ln>
          <a:solidFill>
            <a:schemeClr val="bg1">
              <a:lumMod val="85000"/>
            </a:schemeClr>
          </a:solidFill>
        </a:ln>
      </c:spPr>
    </c:legend>
    <c:plotVisOnly val="1"/>
    <c:dispBlanksAs val="gap"/>
    <c:showDLblsOverMax val="0"/>
  </c:chart>
  <c:spPr>
    <a:solidFill>
      <a:srgbClr val="FFFFFF"/>
    </a:solidFill>
  </c:spPr>
  <c:txPr>
    <a:bodyPr/>
    <a:lstStyle/>
    <a:p>
      <a:pPr>
        <a:defRPr sz="1050">
          <a:latin typeface="Helvetica" pitchFamily="2" charset="0"/>
        </a:defRPr>
      </a:pPr>
      <a:endParaRPr lang="en-US"/>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'Flexi SD'!$B$25</c:f>
              <c:strCache>
                <c:ptCount val="1"/>
                <c:pt idx="0">
                  <c:v>Quintile 1</c:v>
                </c:pt>
              </c:strCache>
            </c:strRef>
          </c:tx>
          <c:spPr>
            <a:solidFill>
              <a:schemeClr val="bg1">
                <a:lumMod val="85000"/>
              </a:schemeClr>
            </a:solidFill>
          </c:spPr>
          <c:invertIfNegative val="0"/>
          <c:dPt>
            <c:idx val="9"/>
            <c:invertIfNegative val="0"/>
            <c:bubble3D val="0"/>
            <c:spPr>
              <a:pattFill prst="ltHorz">
                <a:fgClr>
                  <a:schemeClr val="accent2">
                    <a:lumMod val="60000"/>
                    <a:lumOff val="40000"/>
                  </a:schemeClr>
                </a:fgClr>
                <a:bgClr>
                  <a:schemeClr val="bg1"/>
                </a:bgClr>
              </a:pattFill>
            </c:spPr>
            <c:extLst>
              <c:ext xmlns:c16="http://schemas.microsoft.com/office/drawing/2014/chart" uri="{C3380CC4-5D6E-409C-BE32-E72D297353CC}">
                <c16:uniqueId val="{00000001-3BC1-4E35-801A-9FFA655E34B2}"/>
              </c:ext>
            </c:extLst>
          </c:dPt>
          <c:errBars>
            <c:errBarType val="both"/>
            <c:errValType val="cust"/>
            <c:noEndCap val="0"/>
            <c:plus>
              <c:numRef>
                <c:f>'Standard Graph'!$O$15:$U$15</c:f>
                <c:numCache>
                  <c:formatCode>General</c:formatCode>
                  <c:ptCount val="7"/>
                  <c:pt idx="0">
                    <c:v>0.164305283461566</c:v>
                  </c:pt>
                  <c:pt idx="1">
                    <c:v>0.177679353472047</c:v>
                  </c:pt>
                  <c:pt idx="2">
                    <c:v>0.17507781451873</c:v>
                  </c:pt>
                  <c:pt idx="3">
                    <c:v>0.51357896735364705</c:v>
                  </c:pt>
                  <c:pt idx="6">
                    <c:v>0.49967033741032602</c:v>
                  </c:pt>
                </c:numCache>
              </c:numRef>
            </c:plus>
            <c:minus>
              <c:numRef>
                <c:f>'Standard Graph'!$O$15:$U$15</c:f>
                <c:numCache>
                  <c:formatCode>General</c:formatCode>
                  <c:ptCount val="7"/>
                  <c:pt idx="0">
                    <c:v>0.164305283461566</c:v>
                  </c:pt>
                  <c:pt idx="1">
                    <c:v>0.177679353472047</c:v>
                  </c:pt>
                  <c:pt idx="2">
                    <c:v>0.17507781451873</c:v>
                  </c:pt>
                  <c:pt idx="3">
                    <c:v>0.51357896735364705</c:v>
                  </c:pt>
                  <c:pt idx="6">
                    <c:v>0.49967033741032602</c:v>
                  </c:pt>
                </c:numCache>
              </c:numRef>
            </c:minus>
            <c:spPr>
              <a:ln>
                <a:solidFill>
                  <a:sysClr val="windowText" lastClr="000000"/>
                </a:solidFill>
              </a:ln>
            </c:spPr>
          </c:errBars>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SD'!$C$25:$L$25</c:f>
              <c:numCache>
                <c:formatCode>0.00</c:formatCode>
                <c:ptCount val="10"/>
                <c:pt idx="0">
                  <c:v>-1.1827189641207829</c:v>
                </c:pt>
                <c:pt idx="1">
                  <c:v>0.81208387942110705</c:v>
                </c:pt>
                <c:pt idx="2">
                  <c:v>1.8460760175914579</c:v>
                </c:pt>
                <c:pt idx="3">
                  <c:v>0.25920110750064701</c:v>
                </c:pt>
                <c:pt idx="6">
                  <c:v>2.3261447674418578</c:v>
                </c:pt>
              </c:numCache>
            </c:numRef>
          </c:val>
          <c:extLst>
            <c:ext xmlns:c16="http://schemas.microsoft.com/office/drawing/2014/chart" uri="{C3380CC4-5D6E-409C-BE32-E72D297353CC}">
              <c16:uniqueId val="{00000002-3BC1-4E35-801A-9FFA655E34B2}"/>
            </c:ext>
          </c:extLst>
        </c:ser>
        <c:ser>
          <c:idx val="1"/>
          <c:order val="1"/>
          <c:tx>
            <c:strRef>
              <c:f>'Flexi SD'!$B$26</c:f>
              <c:strCache>
                <c:ptCount val="1"/>
                <c:pt idx="0">
                  <c:v>Quintile 2</c:v>
                </c:pt>
              </c:strCache>
            </c:strRef>
          </c:tx>
          <c:spPr>
            <a:solidFill>
              <a:schemeClr val="bg1">
                <a:lumMod val="65000"/>
              </a:schemeClr>
            </a:solidFill>
          </c:spPr>
          <c:invertIfNegative val="0"/>
          <c:errBars>
            <c:errBarType val="both"/>
            <c:errValType val="cust"/>
            <c:noEndCap val="0"/>
            <c:plus>
              <c:numRef>
                <c:f>'Standard Graph'!$O$16:$U$16</c:f>
                <c:numCache>
                  <c:formatCode>General</c:formatCode>
                  <c:ptCount val="7"/>
                  <c:pt idx="0">
                    <c:v>0.17036857034866101</c:v>
                  </c:pt>
                  <c:pt idx="1">
                    <c:v>0.17563926630915899</c:v>
                  </c:pt>
                  <c:pt idx="2">
                    <c:v>0.170704245696365</c:v>
                  </c:pt>
                  <c:pt idx="3">
                    <c:v>0.48179653535274403</c:v>
                  </c:pt>
                  <c:pt idx="6">
                    <c:v>0.41855735768868202</c:v>
                  </c:pt>
                </c:numCache>
              </c:numRef>
            </c:plus>
            <c:minus>
              <c:numRef>
                <c:f>'Standard Graph'!$O$16:$U$16</c:f>
                <c:numCache>
                  <c:formatCode>General</c:formatCode>
                  <c:ptCount val="7"/>
                  <c:pt idx="0">
                    <c:v>0.17036857034866101</c:v>
                  </c:pt>
                  <c:pt idx="1">
                    <c:v>0.17563926630915899</c:v>
                  </c:pt>
                  <c:pt idx="2">
                    <c:v>0.170704245696365</c:v>
                  </c:pt>
                  <c:pt idx="3">
                    <c:v>0.48179653535274403</c:v>
                  </c:pt>
                  <c:pt idx="6">
                    <c:v>0.41855735768868202</c:v>
                  </c:pt>
                </c:numCache>
              </c:numRef>
            </c:minus>
          </c:errBars>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SD'!$C$26:$L$26</c:f>
              <c:numCache>
                <c:formatCode>0.00</c:formatCode>
                <c:ptCount val="10"/>
                <c:pt idx="0">
                  <c:v>0.28769523793752599</c:v>
                </c:pt>
                <c:pt idx="1">
                  <c:v>0.83442731826670402</c:v>
                </c:pt>
                <c:pt idx="2">
                  <c:v>2.1003289142735571</c:v>
                </c:pt>
                <c:pt idx="3">
                  <c:v>0.74384261032100596</c:v>
                </c:pt>
                <c:pt idx="6">
                  <c:v>3.6557151162790671</c:v>
                </c:pt>
              </c:numCache>
            </c:numRef>
          </c:val>
          <c:extLst>
            <c:ext xmlns:c16="http://schemas.microsoft.com/office/drawing/2014/chart" uri="{C3380CC4-5D6E-409C-BE32-E72D297353CC}">
              <c16:uniqueId val="{00000003-3BC1-4E35-801A-9FFA655E34B2}"/>
            </c:ext>
          </c:extLst>
        </c:ser>
        <c:ser>
          <c:idx val="2"/>
          <c:order val="2"/>
          <c:tx>
            <c:strRef>
              <c:f>'Flexi SD'!$B$27</c:f>
              <c:strCache>
                <c:ptCount val="1"/>
                <c:pt idx="0">
                  <c:v>Quintile 3</c:v>
                </c:pt>
              </c:strCache>
            </c:strRef>
          </c:tx>
          <c:spPr>
            <a:solidFill>
              <a:schemeClr val="tx1">
                <a:lumMod val="50000"/>
                <a:lumOff val="50000"/>
              </a:schemeClr>
            </a:solidFill>
          </c:spPr>
          <c:invertIfNegative val="0"/>
          <c:errBars>
            <c:errBarType val="both"/>
            <c:errValType val="cust"/>
            <c:noEndCap val="0"/>
            <c:plus>
              <c:numRef>
                <c:f>'Standard Graph'!$O$17:$U$17</c:f>
                <c:numCache>
                  <c:formatCode>General</c:formatCode>
                  <c:ptCount val="7"/>
                  <c:pt idx="0">
                    <c:v>0.16667580681417499</c:v>
                  </c:pt>
                  <c:pt idx="1">
                    <c:v>0.175703301400185</c:v>
                  </c:pt>
                  <c:pt idx="2">
                    <c:v>0.173198882053062</c:v>
                  </c:pt>
                  <c:pt idx="3">
                    <c:v>0.48979957042070099</c:v>
                  </c:pt>
                  <c:pt idx="6">
                    <c:v>0.42783334445077797</c:v>
                  </c:pt>
                </c:numCache>
              </c:numRef>
            </c:plus>
            <c:minus>
              <c:numRef>
                <c:f>'Standard Graph'!$O$17:$U$17</c:f>
                <c:numCache>
                  <c:formatCode>General</c:formatCode>
                  <c:ptCount val="7"/>
                  <c:pt idx="0">
                    <c:v>0.16667580681417499</c:v>
                  </c:pt>
                  <c:pt idx="1">
                    <c:v>0.175703301400185</c:v>
                  </c:pt>
                  <c:pt idx="2">
                    <c:v>0.173198882053062</c:v>
                  </c:pt>
                  <c:pt idx="3">
                    <c:v>0.48979957042070099</c:v>
                  </c:pt>
                  <c:pt idx="6">
                    <c:v>0.42783334445077797</c:v>
                  </c:pt>
                </c:numCache>
              </c:numRef>
            </c:minus>
          </c:errBars>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SD'!$C$27:$L$27</c:f>
              <c:numCache>
                <c:formatCode>0.00</c:formatCode>
                <c:ptCount val="10"/>
                <c:pt idx="0">
                  <c:v>0.106508636023168</c:v>
                </c:pt>
                <c:pt idx="1">
                  <c:v>0.962030211280411</c:v>
                </c:pt>
                <c:pt idx="2">
                  <c:v>2.2209793880686202</c:v>
                </c:pt>
                <c:pt idx="3">
                  <c:v>1.3694707321436519</c:v>
                </c:pt>
                <c:pt idx="6">
                  <c:v>3.875860465116276</c:v>
                </c:pt>
              </c:numCache>
            </c:numRef>
          </c:val>
          <c:extLst>
            <c:ext xmlns:c16="http://schemas.microsoft.com/office/drawing/2014/chart" uri="{C3380CC4-5D6E-409C-BE32-E72D297353CC}">
              <c16:uniqueId val="{00000004-3BC1-4E35-801A-9FFA655E34B2}"/>
            </c:ext>
          </c:extLst>
        </c:ser>
        <c:ser>
          <c:idx val="3"/>
          <c:order val="3"/>
          <c:tx>
            <c:strRef>
              <c:f>'Flexi SD'!$B$28</c:f>
              <c:strCache>
                <c:ptCount val="1"/>
                <c:pt idx="0">
                  <c:v>Quintile 4</c:v>
                </c:pt>
              </c:strCache>
            </c:strRef>
          </c:tx>
          <c:spPr>
            <a:solidFill>
              <a:schemeClr val="tx1">
                <a:lumMod val="75000"/>
                <a:lumOff val="25000"/>
              </a:schemeClr>
            </a:solidFill>
          </c:spPr>
          <c:invertIfNegative val="0"/>
          <c:errBars>
            <c:errBarType val="both"/>
            <c:errValType val="cust"/>
            <c:noEndCap val="0"/>
            <c:plus>
              <c:numRef>
                <c:f>'Standard Graph'!$O$18:$U$18</c:f>
                <c:numCache>
                  <c:formatCode>General</c:formatCode>
                  <c:ptCount val="7"/>
                  <c:pt idx="0">
                    <c:v>0.17321269914443199</c:v>
                  </c:pt>
                  <c:pt idx="1">
                    <c:v>0.17726074023471</c:v>
                  </c:pt>
                  <c:pt idx="2">
                    <c:v>0.176368853543246</c:v>
                  </c:pt>
                  <c:pt idx="3">
                    <c:v>0.551762023855359</c:v>
                  </c:pt>
                  <c:pt idx="6">
                    <c:v>0.45380869613319103</c:v>
                  </c:pt>
                </c:numCache>
              </c:numRef>
            </c:plus>
            <c:minus>
              <c:numRef>
                <c:f>'Standard Graph'!$O$18:$U$18</c:f>
                <c:numCache>
                  <c:formatCode>General</c:formatCode>
                  <c:ptCount val="7"/>
                  <c:pt idx="0">
                    <c:v>0.17321269914443199</c:v>
                  </c:pt>
                  <c:pt idx="1">
                    <c:v>0.17726074023471</c:v>
                  </c:pt>
                  <c:pt idx="2">
                    <c:v>0.176368853543246</c:v>
                  </c:pt>
                  <c:pt idx="3">
                    <c:v>0.551762023855359</c:v>
                  </c:pt>
                  <c:pt idx="6">
                    <c:v>0.45380869613319103</c:v>
                  </c:pt>
                </c:numCache>
              </c:numRef>
            </c:minus>
          </c:errBars>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SD'!$C$28:$L$28</c:f>
              <c:numCache>
                <c:formatCode>0.00</c:formatCode>
                <c:ptCount val="10"/>
                <c:pt idx="0">
                  <c:v>0.42949344813137202</c:v>
                </c:pt>
                <c:pt idx="1">
                  <c:v>1.2312000640382079</c:v>
                </c:pt>
                <c:pt idx="2">
                  <c:v>2.5171362347707</c:v>
                </c:pt>
                <c:pt idx="3">
                  <c:v>2.5898861528821939</c:v>
                </c:pt>
                <c:pt idx="6">
                  <c:v>4.8096063953488404</c:v>
                </c:pt>
              </c:numCache>
            </c:numRef>
          </c:val>
          <c:extLst>
            <c:ext xmlns:c16="http://schemas.microsoft.com/office/drawing/2014/chart" uri="{C3380CC4-5D6E-409C-BE32-E72D297353CC}">
              <c16:uniqueId val="{00000005-3BC1-4E35-801A-9FFA655E34B2}"/>
            </c:ext>
          </c:extLst>
        </c:ser>
        <c:ser>
          <c:idx val="4"/>
          <c:order val="4"/>
          <c:tx>
            <c:strRef>
              <c:f>'Flexi SD'!$B$29</c:f>
              <c:strCache>
                <c:ptCount val="1"/>
                <c:pt idx="0">
                  <c:v>Quintile 5</c:v>
                </c:pt>
              </c:strCache>
            </c:strRef>
          </c:tx>
          <c:spPr>
            <a:solidFill>
              <a:schemeClr val="tx1"/>
            </a:solidFill>
          </c:spPr>
          <c:invertIfNegative val="0"/>
          <c:dPt>
            <c:idx val="9"/>
            <c:invertIfNegative val="0"/>
            <c:bubble3D val="0"/>
            <c:spPr>
              <a:pattFill prst="ltHorz">
                <a:fgClr>
                  <a:schemeClr val="accent2">
                    <a:lumMod val="40000"/>
                    <a:lumOff val="60000"/>
                  </a:schemeClr>
                </a:fgClr>
                <a:bgClr>
                  <a:schemeClr val="bg1"/>
                </a:bgClr>
              </a:pattFill>
            </c:spPr>
            <c:extLst>
              <c:ext xmlns:c16="http://schemas.microsoft.com/office/drawing/2014/chart" uri="{C3380CC4-5D6E-409C-BE32-E72D297353CC}">
                <c16:uniqueId val="{00000007-3BC1-4E35-801A-9FFA655E34B2}"/>
              </c:ext>
            </c:extLst>
          </c:dPt>
          <c:errBars>
            <c:errBarType val="both"/>
            <c:errValType val="cust"/>
            <c:noEndCap val="0"/>
            <c:plus>
              <c:numRef>
                <c:f>'Standard Graph'!$O$19:$U$19</c:f>
                <c:numCache>
                  <c:formatCode>General</c:formatCode>
                  <c:ptCount val="7"/>
                  <c:pt idx="0">
                    <c:v>0.19635726754348301</c:v>
                  </c:pt>
                  <c:pt idx="1">
                    <c:v>0.204047083336858</c:v>
                  </c:pt>
                  <c:pt idx="2">
                    <c:v>0.18693343566027301</c:v>
                  </c:pt>
                  <c:pt idx="3">
                    <c:v>0.61422079109472705</c:v>
                  </c:pt>
                  <c:pt idx="6">
                    <c:v>0.53165085611336704</c:v>
                  </c:pt>
                </c:numCache>
              </c:numRef>
            </c:plus>
            <c:minus>
              <c:numRef>
                <c:f>'Standard Graph'!#REF!</c:f>
                <c:numCache>
                  <c:formatCode>General</c:formatCode>
                  <c:ptCount val="1"/>
                  <c:pt idx="0">
                    <c:v>1</c:v>
                  </c:pt>
                </c:numCache>
              </c:numRef>
            </c:minus>
          </c:errBars>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SD'!$C$29:$L$29</c:f>
              <c:numCache>
                <c:formatCode>0.00</c:formatCode>
                <c:ptCount val="10"/>
                <c:pt idx="0">
                  <c:v>3</c:v>
                </c:pt>
                <c:pt idx="1">
                  <c:v>4</c:v>
                </c:pt>
                <c:pt idx="2">
                  <c:v>5</c:v>
                </c:pt>
                <c:pt idx="3">
                  <c:v>6</c:v>
                </c:pt>
                <c:pt idx="6">
                  <c:v>9</c:v>
                </c:pt>
              </c:numCache>
            </c:numRef>
          </c:val>
          <c:extLst>
            <c:ext xmlns:c16="http://schemas.microsoft.com/office/drawing/2014/chart" uri="{C3380CC4-5D6E-409C-BE32-E72D297353CC}">
              <c16:uniqueId val="{00000008-3BC1-4E35-801A-9FFA655E34B2}"/>
            </c:ext>
          </c:extLst>
        </c:ser>
        <c:dLbls>
          <c:showLegendKey val="0"/>
          <c:showVal val="0"/>
          <c:showCatName val="0"/>
          <c:showSerName val="0"/>
          <c:showPercent val="0"/>
          <c:showBubbleSize val="0"/>
        </c:dLbls>
        <c:gapWidth val="150"/>
        <c:axId val="-1345625552"/>
        <c:axId val="-1345634288"/>
      </c:barChart>
      <c:lineChart>
        <c:grouping val="standard"/>
        <c:varyColors val="0"/>
        <c:ser>
          <c:idx val="5"/>
          <c:order val="5"/>
          <c:tx>
            <c:strRef>
              <c:f>'Flexi SD'!$B$30</c:f>
              <c:strCache>
                <c:ptCount val="1"/>
                <c:pt idx="0">
                  <c:v>Q1-4 Trajectory</c:v>
                </c:pt>
              </c:strCache>
            </c:strRef>
          </c:tx>
          <c:spPr>
            <a:ln>
              <a:solidFill>
                <a:srgbClr val="0070C0"/>
              </a:solidFill>
              <a:prstDash val="sysDash"/>
            </a:ln>
          </c:spPr>
          <c:marker>
            <c:symbol val="none"/>
          </c:marker>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SD'!$C$30:$L$30</c:f>
              <c:numCache>
                <c:formatCode>0.00</c:formatCode>
                <c:ptCount val="10"/>
                <c:pt idx="0">
                  <c:v>-8.9755410507179306E-2</c:v>
                </c:pt>
                <c:pt idx="1">
                  <c:v>0.53634243891843603</c:v>
                </c:pt>
                <c:pt idx="2">
                  <c:v>1.162440288344051</c:v>
                </c:pt>
                <c:pt idx="3">
                  <c:v>1.788538137769665</c:v>
                </c:pt>
                <c:pt idx="4" formatCode="0.0">
                  <c:v>2.4146359871952781</c:v>
                </c:pt>
                <c:pt idx="5" formatCode="0.0">
                  <c:v>3.0407338366208951</c:v>
                </c:pt>
                <c:pt idx="6">
                  <c:v>3.66683168604651</c:v>
                </c:pt>
                <c:pt idx="7" formatCode="0.0">
                  <c:v>4.2929295354721271</c:v>
                </c:pt>
                <c:pt idx="8" formatCode="0.0">
                  <c:v>4.9190273848977402</c:v>
                </c:pt>
                <c:pt idx="9" formatCode="0.0">
                  <c:v>5.545125234323355</c:v>
                </c:pt>
              </c:numCache>
            </c:numRef>
          </c:val>
          <c:smooth val="0"/>
          <c:extLst>
            <c:ext xmlns:c16="http://schemas.microsoft.com/office/drawing/2014/chart" uri="{C3380CC4-5D6E-409C-BE32-E72D297353CC}">
              <c16:uniqueId val="{00000009-3BC1-4E35-801A-9FFA655E34B2}"/>
            </c:ext>
          </c:extLst>
        </c:ser>
        <c:ser>
          <c:idx val="6"/>
          <c:order val="6"/>
          <c:tx>
            <c:strRef>
              <c:f>'Flexi SD'!$B$31</c:f>
              <c:strCache>
                <c:ptCount val="1"/>
                <c:pt idx="0">
                  <c:v>Q5 Trajectory</c:v>
                </c:pt>
              </c:strCache>
            </c:strRef>
          </c:tx>
          <c:spPr>
            <a:ln>
              <a:solidFill>
                <a:srgbClr val="FF0000"/>
              </a:solidFill>
              <a:prstDash val="sysDot"/>
            </a:ln>
          </c:spPr>
          <c:marker>
            <c:symbol val="none"/>
          </c:marker>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SD'!$C$31:$L$31</c:f>
              <c:numCache>
                <c:formatCode>0.00</c:formatCode>
                <c:ptCount val="10"/>
                <c:pt idx="0">
                  <c:v>3</c:v>
                </c:pt>
                <c:pt idx="1">
                  <c:v>4</c:v>
                </c:pt>
                <c:pt idx="2">
                  <c:v>5</c:v>
                </c:pt>
                <c:pt idx="3">
                  <c:v>6</c:v>
                </c:pt>
                <c:pt idx="4" formatCode="0.0">
                  <c:v>7</c:v>
                </c:pt>
                <c:pt idx="5" formatCode="0.0">
                  <c:v>8</c:v>
                </c:pt>
                <c:pt idx="6">
                  <c:v>9</c:v>
                </c:pt>
                <c:pt idx="7" formatCode="0.0">
                  <c:v>10</c:v>
                </c:pt>
                <c:pt idx="8" formatCode="0.0">
                  <c:v>11</c:v>
                </c:pt>
                <c:pt idx="9" formatCode="0.0">
                  <c:v>12</c:v>
                </c:pt>
              </c:numCache>
            </c:numRef>
          </c:val>
          <c:smooth val="0"/>
          <c:extLst>
            <c:ext xmlns:c16="http://schemas.microsoft.com/office/drawing/2014/chart" uri="{C3380CC4-5D6E-409C-BE32-E72D297353CC}">
              <c16:uniqueId val="{0000000A-3BC1-4E35-801A-9FFA655E34B2}"/>
            </c:ext>
          </c:extLst>
        </c:ser>
        <c:dLbls>
          <c:showLegendKey val="0"/>
          <c:showVal val="0"/>
          <c:showCatName val="0"/>
          <c:showSerName val="0"/>
          <c:showPercent val="0"/>
          <c:showBubbleSize val="0"/>
        </c:dLbls>
        <c:marker val="1"/>
        <c:smooth val="0"/>
        <c:axId val="-1345625552"/>
        <c:axId val="-1345634288"/>
      </c:lineChart>
      <c:catAx>
        <c:axId val="-1345625552"/>
        <c:scaling>
          <c:orientation val="minMax"/>
        </c:scaling>
        <c:delete val="0"/>
        <c:axPos val="b"/>
        <c:title>
          <c:tx>
            <c:rich>
              <a:bodyPr/>
              <a:lstStyle/>
              <a:p>
                <a:pPr>
                  <a:defRPr sz="1800"/>
                </a:pPr>
                <a:r>
                  <a:rPr lang="en-ZA" sz="1800" u="sng" dirty="0"/>
                  <a:t>Actual</a:t>
                </a:r>
                <a:r>
                  <a:rPr lang="en-ZA" sz="1800" dirty="0"/>
                  <a:t> grade</a:t>
                </a:r>
              </a:p>
            </c:rich>
          </c:tx>
          <c:overlay val="0"/>
        </c:title>
        <c:numFmt formatCode="General" sourceLinked="0"/>
        <c:majorTickMark val="out"/>
        <c:minorTickMark val="none"/>
        <c:tickLblPos val="nextTo"/>
        <c:crossAx val="-1345634288"/>
        <c:crosses val="autoZero"/>
        <c:auto val="1"/>
        <c:lblAlgn val="ctr"/>
        <c:lblOffset val="100"/>
        <c:noMultiLvlLbl val="0"/>
      </c:catAx>
      <c:valAx>
        <c:axId val="-1345634288"/>
        <c:scaling>
          <c:orientation val="minMax"/>
          <c:min val="0"/>
        </c:scaling>
        <c:delete val="0"/>
        <c:axPos val="l"/>
        <c:majorGridlines>
          <c:spPr>
            <a:ln>
              <a:solidFill>
                <a:schemeClr val="bg1">
                  <a:lumMod val="75000"/>
                </a:schemeClr>
              </a:solidFill>
              <a:prstDash val="sysDash"/>
            </a:ln>
          </c:spPr>
        </c:majorGridlines>
        <c:title>
          <c:tx>
            <c:rich>
              <a:bodyPr rot="-5400000" vert="horz"/>
              <a:lstStyle/>
              <a:p>
                <a:pPr>
                  <a:defRPr/>
                </a:pPr>
                <a:r>
                  <a:rPr lang="en-ZA" sz="1800" u="sng" dirty="0"/>
                  <a:t>Effective</a:t>
                </a:r>
                <a:r>
                  <a:rPr lang="en-ZA" sz="1800" dirty="0"/>
                  <a:t> grade</a:t>
                </a:r>
              </a:p>
            </c:rich>
          </c:tx>
          <c:overlay val="0"/>
        </c:title>
        <c:numFmt formatCode="0" sourceLinked="0"/>
        <c:majorTickMark val="out"/>
        <c:minorTickMark val="none"/>
        <c:tickLblPos val="nextTo"/>
        <c:crossAx val="-1345625552"/>
        <c:crosses val="autoZero"/>
        <c:crossBetween val="between"/>
        <c:majorUnit val="1"/>
      </c:valAx>
      <c:spPr>
        <a:solidFill>
          <a:sysClr val="window" lastClr="FFFFFF">
            <a:lumMod val="95000"/>
          </a:sysClr>
        </a:solidFill>
      </c:spPr>
    </c:plotArea>
    <c:legend>
      <c:legendPos val="r"/>
      <c:overlay val="0"/>
      <c:spPr>
        <a:ln>
          <a:solidFill>
            <a:schemeClr val="bg1">
              <a:lumMod val="85000"/>
            </a:schemeClr>
          </a:solidFill>
        </a:ln>
      </c:spPr>
    </c:legend>
    <c:plotVisOnly val="1"/>
    <c:dispBlanksAs val="gap"/>
    <c:showDLblsOverMax val="0"/>
  </c:chart>
  <c:spPr>
    <a:solidFill>
      <a:srgbClr val="FFFFFF"/>
    </a:solidFill>
  </c:spPr>
  <c:txPr>
    <a:bodyPr/>
    <a:lstStyle/>
    <a:p>
      <a:pPr>
        <a:defRPr sz="1050">
          <a:latin typeface="Helvetica" pitchFamily="2" charset="0"/>
        </a:defRPr>
      </a:pPr>
      <a:endParaRPr lang="en-US"/>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'Flexi SD'!$B$25</c:f>
              <c:strCache>
                <c:ptCount val="1"/>
                <c:pt idx="0">
                  <c:v>Quintile 1</c:v>
                </c:pt>
              </c:strCache>
            </c:strRef>
          </c:tx>
          <c:spPr>
            <a:solidFill>
              <a:schemeClr val="bg1">
                <a:lumMod val="85000"/>
              </a:schemeClr>
            </a:solidFill>
          </c:spPr>
          <c:invertIfNegative val="0"/>
          <c:dPt>
            <c:idx val="9"/>
            <c:invertIfNegative val="0"/>
            <c:bubble3D val="0"/>
            <c:spPr>
              <a:pattFill prst="ltHorz">
                <a:fgClr>
                  <a:schemeClr val="accent2">
                    <a:lumMod val="60000"/>
                    <a:lumOff val="40000"/>
                  </a:schemeClr>
                </a:fgClr>
                <a:bgClr>
                  <a:schemeClr val="bg1"/>
                </a:bgClr>
              </a:pattFill>
            </c:spPr>
            <c:extLst>
              <c:ext xmlns:c16="http://schemas.microsoft.com/office/drawing/2014/chart" uri="{C3380CC4-5D6E-409C-BE32-E72D297353CC}">
                <c16:uniqueId val="{00000001-3BC1-4E35-801A-9FFA655E34B2}"/>
              </c:ext>
            </c:extLst>
          </c:dPt>
          <c:errBars>
            <c:errBarType val="both"/>
            <c:errValType val="cust"/>
            <c:noEndCap val="0"/>
            <c:plus>
              <c:numRef>
                <c:f>'Standard Graph'!$O$15:$U$15</c:f>
                <c:numCache>
                  <c:formatCode>General</c:formatCode>
                  <c:ptCount val="7"/>
                  <c:pt idx="0">
                    <c:v>0.164305283461566</c:v>
                  </c:pt>
                  <c:pt idx="1">
                    <c:v>0.177679353472047</c:v>
                  </c:pt>
                  <c:pt idx="2">
                    <c:v>0.17507781451873</c:v>
                  </c:pt>
                  <c:pt idx="3">
                    <c:v>0.51357896735364705</c:v>
                  </c:pt>
                  <c:pt idx="6">
                    <c:v>0.49967033741032602</c:v>
                  </c:pt>
                </c:numCache>
              </c:numRef>
            </c:plus>
            <c:minus>
              <c:numRef>
                <c:f>'Standard Graph'!$O$15:$U$15</c:f>
                <c:numCache>
                  <c:formatCode>General</c:formatCode>
                  <c:ptCount val="7"/>
                  <c:pt idx="0">
                    <c:v>0.164305283461566</c:v>
                  </c:pt>
                  <c:pt idx="1">
                    <c:v>0.177679353472047</c:v>
                  </c:pt>
                  <c:pt idx="2">
                    <c:v>0.17507781451873</c:v>
                  </c:pt>
                  <c:pt idx="3">
                    <c:v>0.51357896735364705</c:v>
                  </c:pt>
                  <c:pt idx="6">
                    <c:v>0.49967033741032602</c:v>
                  </c:pt>
                </c:numCache>
              </c:numRef>
            </c:minus>
            <c:spPr>
              <a:ln>
                <a:solidFill>
                  <a:sysClr val="windowText" lastClr="000000"/>
                </a:solidFill>
              </a:ln>
            </c:spPr>
          </c:errBars>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SD'!$C$25:$L$25</c:f>
              <c:numCache>
                <c:formatCode>0.00</c:formatCode>
                <c:ptCount val="10"/>
                <c:pt idx="0">
                  <c:v>-1.1827189641207829</c:v>
                </c:pt>
                <c:pt idx="1">
                  <c:v>0.81208387942110705</c:v>
                </c:pt>
                <c:pt idx="2">
                  <c:v>1.8460760175914579</c:v>
                </c:pt>
                <c:pt idx="3">
                  <c:v>0.25920110750064701</c:v>
                </c:pt>
                <c:pt idx="6">
                  <c:v>2.3261447674418578</c:v>
                </c:pt>
              </c:numCache>
            </c:numRef>
          </c:val>
          <c:extLst>
            <c:ext xmlns:c16="http://schemas.microsoft.com/office/drawing/2014/chart" uri="{C3380CC4-5D6E-409C-BE32-E72D297353CC}">
              <c16:uniqueId val="{00000002-3BC1-4E35-801A-9FFA655E34B2}"/>
            </c:ext>
          </c:extLst>
        </c:ser>
        <c:ser>
          <c:idx val="1"/>
          <c:order val="1"/>
          <c:tx>
            <c:strRef>
              <c:f>'Flexi SD'!$B$26</c:f>
              <c:strCache>
                <c:ptCount val="1"/>
                <c:pt idx="0">
                  <c:v>Quintile 2</c:v>
                </c:pt>
              </c:strCache>
            </c:strRef>
          </c:tx>
          <c:spPr>
            <a:solidFill>
              <a:schemeClr val="bg1">
                <a:lumMod val="65000"/>
              </a:schemeClr>
            </a:solidFill>
          </c:spPr>
          <c:invertIfNegative val="0"/>
          <c:errBars>
            <c:errBarType val="both"/>
            <c:errValType val="cust"/>
            <c:noEndCap val="0"/>
            <c:plus>
              <c:numRef>
                <c:f>'Standard Graph'!$O$16:$U$16</c:f>
                <c:numCache>
                  <c:formatCode>General</c:formatCode>
                  <c:ptCount val="7"/>
                  <c:pt idx="0">
                    <c:v>0.17036857034866101</c:v>
                  </c:pt>
                  <c:pt idx="1">
                    <c:v>0.17563926630915899</c:v>
                  </c:pt>
                  <c:pt idx="2">
                    <c:v>0.170704245696365</c:v>
                  </c:pt>
                  <c:pt idx="3">
                    <c:v>0.48179653535274403</c:v>
                  </c:pt>
                  <c:pt idx="6">
                    <c:v>0.41855735768868202</c:v>
                  </c:pt>
                </c:numCache>
              </c:numRef>
            </c:plus>
            <c:minus>
              <c:numRef>
                <c:f>'Standard Graph'!$O$16:$U$16</c:f>
                <c:numCache>
                  <c:formatCode>General</c:formatCode>
                  <c:ptCount val="7"/>
                  <c:pt idx="0">
                    <c:v>0.17036857034866101</c:v>
                  </c:pt>
                  <c:pt idx="1">
                    <c:v>0.17563926630915899</c:v>
                  </c:pt>
                  <c:pt idx="2">
                    <c:v>0.170704245696365</c:v>
                  </c:pt>
                  <c:pt idx="3">
                    <c:v>0.48179653535274403</c:v>
                  </c:pt>
                  <c:pt idx="6">
                    <c:v>0.41855735768868202</c:v>
                  </c:pt>
                </c:numCache>
              </c:numRef>
            </c:minus>
          </c:errBars>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SD'!$C$26:$L$26</c:f>
              <c:numCache>
                <c:formatCode>0.00</c:formatCode>
                <c:ptCount val="10"/>
                <c:pt idx="0">
                  <c:v>0.28769523793752599</c:v>
                </c:pt>
                <c:pt idx="1">
                  <c:v>0.83442731826670402</c:v>
                </c:pt>
                <c:pt idx="2">
                  <c:v>2.1003289142735571</c:v>
                </c:pt>
                <c:pt idx="3">
                  <c:v>0.74384261032100596</c:v>
                </c:pt>
                <c:pt idx="6">
                  <c:v>3.6557151162790671</c:v>
                </c:pt>
              </c:numCache>
            </c:numRef>
          </c:val>
          <c:extLst>
            <c:ext xmlns:c16="http://schemas.microsoft.com/office/drawing/2014/chart" uri="{C3380CC4-5D6E-409C-BE32-E72D297353CC}">
              <c16:uniqueId val="{00000003-3BC1-4E35-801A-9FFA655E34B2}"/>
            </c:ext>
          </c:extLst>
        </c:ser>
        <c:ser>
          <c:idx val="2"/>
          <c:order val="2"/>
          <c:tx>
            <c:strRef>
              <c:f>'Flexi SD'!$B$27</c:f>
              <c:strCache>
                <c:ptCount val="1"/>
                <c:pt idx="0">
                  <c:v>Quintile 3</c:v>
                </c:pt>
              </c:strCache>
            </c:strRef>
          </c:tx>
          <c:spPr>
            <a:solidFill>
              <a:schemeClr val="tx1">
                <a:lumMod val="50000"/>
                <a:lumOff val="50000"/>
              </a:schemeClr>
            </a:solidFill>
          </c:spPr>
          <c:invertIfNegative val="0"/>
          <c:errBars>
            <c:errBarType val="both"/>
            <c:errValType val="cust"/>
            <c:noEndCap val="0"/>
            <c:plus>
              <c:numRef>
                <c:f>'Standard Graph'!$O$17:$U$17</c:f>
                <c:numCache>
                  <c:formatCode>General</c:formatCode>
                  <c:ptCount val="7"/>
                  <c:pt idx="0">
                    <c:v>0.16667580681417499</c:v>
                  </c:pt>
                  <c:pt idx="1">
                    <c:v>0.175703301400185</c:v>
                  </c:pt>
                  <c:pt idx="2">
                    <c:v>0.173198882053062</c:v>
                  </c:pt>
                  <c:pt idx="3">
                    <c:v>0.48979957042070099</c:v>
                  </c:pt>
                  <c:pt idx="6">
                    <c:v>0.42783334445077797</c:v>
                  </c:pt>
                </c:numCache>
              </c:numRef>
            </c:plus>
            <c:minus>
              <c:numRef>
                <c:f>'Standard Graph'!$O$17:$U$17</c:f>
                <c:numCache>
                  <c:formatCode>General</c:formatCode>
                  <c:ptCount val="7"/>
                  <c:pt idx="0">
                    <c:v>0.16667580681417499</c:v>
                  </c:pt>
                  <c:pt idx="1">
                    <c:v>0.175703301400185</c:v>
                  </c:pt>
                  <c:pt idx="2">
                    <c:v>0.173198882053062</c:v>
                  </c:pt>
                  <c:pt idx="3">
                    <c:v>0.48979957042070099</c:v>
                  </c:pt>
                  <c:pt idx="6">
                    <c:v>0.42783334445077797</c:v>
                  </c:pt>
                </c:numCache>
              </c:numRef>
            </c:minus>
          </c:errBars>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SD'!$C$27:$L$27</c:f>
              <c:numCache>
                <c:formatCode>0.00</c:formatCode>
                <c:ptCount val="10"/>
                <c:pt idx="0">
                  <c:v>0.106508636023168</c:v>
                </c:pt>
                <c:pt idx="1">
                  <c:v>0.962030211280411</c:v>
                </c:pt>
                <c:pt idx="2">
                  <c:v>2.2209793880686202</c:v>
                </c:pt>
                <c:pt idx="3">
                  <c:v>1.3694707321436519</c:v>
                </c:pt>
                <c:pt idx="6">
                  <c:v>3.875860465116276</c:v>
                </c:pt>
              </c:numCache>
            </c:numRef>
          </c:val>
          <c:extLst>
            <c:ext xmlns:c16="http://schemas.microsoft.com/office/drawing/2014/chart" uri="{C3380CC4-5D6E-409C-BE32-E72D297353CC}">
              <c16:uniqueId val="{00000004-3BC1-4E35-801A-9FFA655E34B2}"/>
            </c:ext>
          </c:extLst>
        </c:ser>
        <c:ser>
          <c:idx val="3"/>
          <c:order val="3"/>
          <c:tx>
            <c:strRef>
              <c:f>'Flexi SD'!$B$28</c:f>
              <c:strCache>
                <c:ptCount val="1"/>
                <c:pt idx="0">
                  <c:v>Quintile 4</c:v>
                </c:pt>
              </c:strCache>
            </c:strRef>
          </c:tx>
          <c:spPr>
            <a:solidFill>
              <a:schemeClr val="tx1">
                <a:lumMod val="75000"/>
                <a:lumOff val="25000"/>
              </a:schemeClr>
            </a:solidFill>
          </c:spPr>
          <c:invertIfNegative val="0"/>
          <c:errBars>
            <c:errBarType val="both"/>
            <c:errValType val="cust"/>
            <c:noEndCap val="0"/>
            <c:plus>
              <c:numRef>
                <c:f>'Standard Graph'!$O$18:$U$18</c:f>
                <c:numCache>
                  <c:formatCode>General</c:formatCode>
                  <c:ptCount val="7"/>
                  <c:pt idx="0">
                    <c:v>0.17321269914443199</c:v>
                  </c:pt>
                  <c:pt idx="1">
                    <c:v>0.17726074023471</c:v>
                  </c:pt>
                  <c:pt idx="2">
                    <c:v>0.176368853543246</c:v>
                  </c:pt>
                  <c:pt idx="3">
                    <c:v>0.551762023855359</c:v>
                  </c:pt>
                  <c:pt idx="6">
                    <c:v>0.45380869613319103</c:v>
                  </c:pt>
                </c:numCache>
              </c:numRef>
            </c:plus>
            <c:minus>
              <c:numRef>
                <c:f>'Standard Graph'!$O$18:$U$18</c:f>
                <c:numCache>
                  <c:formatCode>General</c:formatCode>
                  <c:ptCount val="7"/>
                  <c:pt idx="0">
                    <c:v>0.17321269914443199</c:v>
                  </c:pt>
                  <c:pt idx="1">
                    <c:v>0.17726074023471</c:v>
                  </c:pt>
                  <c:pt idx="2">
                    <c:v>0.176368853543246</c:v>
                  </c:pt>
                  <c:pt idx="3">
                    <c:v>0.551762023855359</c:v>
                  </c:pt>
                  <c:pt idx="6">
                    <c:v>0.45380869613319103</c:v>
                  </c:pt>
                </c:numCache>
              </c:numRef>
            </c:minus>
          </c:errBars>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SD'!$C$28:$L$28</c:f>
              <c:numCache>
                <c:formatCode>0.00</c:formatCode>
                <c:ptCount val="10"/>
                <c:pt idx="0">
                  <c:v>0.42949344813137202</c:v>
                </c:pt>
                <c:pt idx="1">
                  <c:v>1.2312000640382079</c:v>
                </c:pt>
                <c:pt idx="2">
                  <c:v>2.5171362347707</c:v>
                </c:pt>
                <c:pt idx="3">
                  <c:v>2.5898861528821939</c:v>
                </c:pt>
                <c:pt idx="6">
                  <c:v>4.8096063953488404</c:v>
                </c:pt>
              </c:numCache>
            </c:numRef>
          </c:val>
          <c:extLst>
            <c:ext xmlns:c16="http://schemas.microsoft.com/office/drawing/2014/chart" uri="{C3380CC4-5D6E-409C-BE32-E72D297353CC}">
              <c16:uniqueId val="{00000005-3BC1-4E35-801A-9FFA655E34B2}"/>
            </c:ext>
          </c:extLst>
        </c:ser>
        <c:ser>
          <c:idx val="4"/>
          <c:order val="4"/>
          <c:tx>
            <c:strRef>
              <c:f>'Flexi SD'!$B$29</c:f>
              <c:strCache>
                <c:ptCount val="1"/>
                <c:pt idx="0">
                  <c:v>Quintile 5</c:v>
                </c:pt>
              </c:strCache>
            </c:strRef>
          </c:tx>
          <c:spPr>
            <a:solidFill>
              <a:schemeClr val="tx1"/>
            </a:solidFill>
          </c:spPr>
          <c:invertIfNegative val="0"/>
          <c:dPt>
            <c:idx val="9"/>
            <c:invertIfNegative val="0"/>
            <c:bubble3D val="0"/>
            <c:spPr>
              <a:pattFill prst="ltHorz">
                <a:fgClr>
                  <a:schemeClr val="accent2">
                    <a:lumMod val="40000"/>
                    <a:lumOff val="60000"/>
                  </a:schemeClr>
                </a:fgClr>
                <a:bgClr>
                  <a:schemeClr val="bg1"/>
                </a:bgClr>
              </a:pattFill>
            </c:spPr>
            <c:extLst>
              <c:ext xmlns:c16="http://schemas.microsoft.com/office/drawing/2014/chart" uri="{C3380CC4-5D6E-409C-BE32-E72D297353CC}">
                <c16:uniqueId val="{00000007-3BC1-4E35-801A-9FFA655E34B2}"/>
              </c:ext>
            </c:extLst>
          </c:dPt>
          <c:errBars>
            <c:errBarType val="both"/>
            <c:errValType val="cust"/>
            <c:noEndCap val="0"/>
            <c:plus>
              <c:numRef>
                <c:f>'Standard Graph'!$O$19:$U$19</c:f>
                <c:numCache>
                  <c:formatCode>General</c:formatCode>
                  <c:ptCount val="7"/>
                  <c:pt idx="0">
                    <c:v>0.19635726754348301</c:v>
                  </c:pt>
                  <c:pt idx="1">
                    <c:v>0.204047083336858</c:v>
                  </c:pt>
                  <c:pt idx="2">
                    <c:v>0.18693343566027301</c:v>
                  </c:pt>
                  <c:pt idx="3">
                    <c:v>0.61422079109472705</c:v>
                  </c:pt>
                  <c:pt idx="6">
                    <c:v>0.53165085611336704</c:v>
                  </c:pt>
                </c:numCache>
              </c:numRef>
            </c:plus>
            <c:minus>
              <c:numRef>
                <c:f>'Standard Graph'!#REF!</c:f>
                <c:numCache>
                  <c:formatCode>General</c:formatCode>
                  <c:ptCount val="1"/>
                  <c:pt idx="0">
                    <c:v>1</c:v>
                  </c:pt>
                </c:numCache>
              </c:numRef>
            </c:minus>
          </c:errBars>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SD'!$C$29:$L$29</c:f>
              <c:numCache>
                <c:formatCode>0.00</c:formatCode>
                <c:ptCount val="10"/>
                <c:pt idx="0">
                  <c:v>3</c:v>
                </c:pt>
                <c:pt idx="1">
                  <c:v>4</c:v>
                </c:pt>
                <c:pt idx="2">
                  <c:v>5</c:v>
                </c:pt>
                <c:pt idx="3">
                  <c:v>6</c:v>
                </c:pt>
                <c:pt idx="6">
                  <c:v>9</c:v>
                </c:pt>
              </c:numCache>
            </c:numRef>
          </c:val>
          <c:extLst>
            <c:ext xmlns:c16="http://schemas.microsoft.com/office/drawing/2014/chart" uri="{C3380CC4-5D6E-409C-BE32-E72D297353CC}">
              <c16:uniqueId val="{00000008-3BC1-4E35-801A-9FFA655E34B2}"/>
            </c:ext>
          </c:extLst>
        </c:ser>
        <c:dLbls>
          <c:showLegendKey val="0"/>
          <c:showVal val="0"/>
          <c:showCatName val="0"/>
          <c:showSerName val="0"/>
          <c:showPercent val="0"/>
          <c:showBubbleSize val="0"/>
        </c:dLbls>
        <c:gapWidth val="150"/>
        <c:axId val="-1345625552"/>
        <c:axId val="-1345634288"/>
      </c:barChart>
      <c:lineChart>
        <c:grouping val="standard"/>
        <c:varyColors val="0"/>
        <c:ser>
          <c:idx val="5"/>
          <c:order val="5"/>
          <c:tx>
            <c:strRef>
              <c:f>'Flexi SD'!$B$30</c:f>
              <c:strCache>
                <c:ptCount val="1"/>
                <c:pt idx="0">
                  <c:v>Q1-4 Trajectory</c:v>
                </c:pt>
              </c:strCache>
            </c:strRef>
          </c:tx>
          <c:spPr>
            <a:ln>
              <a:solidFill>
                <a:srgbClr val="0070C0"/>
              </a:solidFill>
              <a:prstDash val="sysDash"/>
            </a:ln>
          </c:spPr>
          <c:marker>
            <c:symbol val="none"/>
          </c:marker>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SD'!$C$30:$L$30</c:f>
              <c:numCache>
                <c:formatCode>0.00</c:formatCode>
                <c:ptCount val="10"/>
                <c:pt idx="0">
                  <c:v>-8.9755410507179306E-2</c:v>
                </c:pt>
                <c:pt idx="1">
                  <c:v>0.53634243891843603</c:v>
                </c:pt>
                <c:pt idx="2">
                  <c:v>1.162440288344051</c:v>
                </c:pt>
                <c:pt idx="3">
                  <c:v>1.788538137769665</c:v>
                </c:pt>
                <c:pt idx="4" formatCode="0.0">
                  <c:v>2.4146359871952781</c:v>
                </c:pt>
                <c:pt idx="5" formatCode="0.0">
                  <c:v>3.0407338366208951</c:v>
                </c:pt>
                <c:pt idx="6">
                  <c:v>3.66683168604651</c:v>
                </c:pt>
                <c:pt idx="7" formatCode="0.0">
                  <c:v>4.2929295354721271</c:v>
                </c:pt>
                <c:pt idx="8" formatCode="0.0">
                  <c:v>4.9190273848977402</c:v>
                </c:pt>
                <c:pt idx="9" formatCode="0.0">
                  <c:v>5.545125234323355</c:v>
                </c:pt>
              </c:numCache>
            </c:numRef>
          </c:val>
          <c:smooth val="0"/>
          <c:extLst>
            <c:ext xmlns:c16="http://schemas.microsoft.com/office/drawing/2014/chart" uri="{C3380CC4-5D6E-409C-BE32-E72D297353CC}">
              <c16:uniqueId val="{00000009-3BC1-4E35-801A-9FFA655E34B2}"/>
            </c:ext>
          </c:extLst>
        </c:ser>
        <c:ser>
          <c:idx val="6"/>
          <c:order val="6"/>
          <c:tx>
            <c:strRef>
              <c:f>'Flexi SD'!$B$31</c:f>
              <c:strCache>
                <c:ptCount val="1"/>
                <c:pt idx="0">
                  <c:v>Q5 Trajectory</c:v>
                </c:pt>
              </c:strCache>
            </c:strRef>
          </c:tx>
          <c:spPr>
            <a:ln>
              <a:solidFill>
                <a:srgbClr val="FF0000"/>
              </a:solidFill>
              <a:prstDash val="sysDot"/>
            </a:ln>
          </c:spPr>
          <c:marker>
            <c:symbol val="none"/>
          </c:marker>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SD'!$C$31:$L$31</c:f>
              <c:numCache>
                <c:formatCode>0.00</c:formatCode>
                <c:ptCount val="10"/>
                <c:pt idx="0">
                  <c:v>3</c:v>
                </c:pt>
                <c:pt idx="1">
                  <c:v>4</c:v>
                </c:pt>
                <c:pt idx="2">
                  <c:v>5</c:v>
                </c:pt>
                <c:pt idx="3">
                  <c:v>6</c:v>
                </c:pt>
                <c:pt idx="4" formatCode="0.0">
                  <c:v>7</c:v>
                </c:pt>
                <c:pt idx="5" formatCode="0.0">
                  <c:v>8</c:v>
                </c:pt>
                <c:pt idx="6">
                  <c:v>9</c:v>
                </c:pt>
                <c:pt idx="7" formatCode="0.0">
                  <c:v>10</c:v>
                </c:pt>
                <c:pt idx="8" formatCode="0.0">
                  <c:v>11</c:v>
                </c:pt>
                <c:pt idx="9" formatCode="0.0">
                  <c:v>12</c:v>
                </c:pt>
              </c:numCache>
            </c:numRef>
          </c:val>
          <c:smooth val="0"/>
          <c:extLst>
            <c:ext xmlns:c16="http://schemas.microsoft.com/office/drawing/2014/chart" uri="{C3380CC4-5D6E-409C-BE32-E72D297353CC}">
              <c16:uniqueId val="{0000000A-3BC1-4E35-801A-9FFA655E34B2}"/>
            </c:ext>
          </c:extLst>
        </c:ser>
        <c:dLbls>
          <c:showLegendKey val="0"/>
          <c:showVal val="0"/>
          <c:showCatName val="0"/>
          <c:showSerName val="0"/>
          <c:showPercent val="0"/>
          <c:showBubbleSize val="0"/>
        </c:dLbls>
        <c:marker val="1"/>
        <c:smooth val="0"/>
        <c:axId val="-1345625552"/>
        <c:axId val="-1345634288"/>
      </c:lineChart>
      <c:catAx>
        <c:axId val="-1345625552"/>
        <c:scaling>
          <c:orientation val="minMax"/>
        </c:scaling>
        <c:delete val="0"/>
        <c:axPos val="b"/>
        <c:title>
          <c:tx>
            <c:rich>
              <a:bodyPr/>
              <a:lstStyle/>
              <a:p>
                <a:pPr>
                  <a:defRPr sz="1800"/>
                </a:pPr>
                <a:r>
                  <a:rPr lang="en-ZA" sz="1800" u="sng" dirty="0"/>
                  <a:t>Actual</a:t>
                </a:r>
                <a:r>
                  <a:rPr lang="en-ZA" sz="1800" dirty="0"/>
                  <a:t> grade</a:t>
                </a:r>
              </a:p>
            </c:rich>
          </c:tx>
          <c:overlay val="0"/>
        </c:title>
        <c:numFmt formatCode="General" sourceLinked="0"/>
        <c:majorTickMark val="out"/>
        <c:minorTickMark val="none"/>
        <c:tickLblPos val="nextTo"/>
        <c:crossAx val="-1345634288"/>
        <c:crosses val="autoZero"/>
        <c:auto val="1"/>
        <c:lblAlgn val="ctr"/>
        <c:lblOffset val="100"/>
        <c:noMultiLvlLbl val="0"/>
      </c:catAx>
      <c:valAx>
        <c:axId val="-1345634288"/>
        <c:scaling>
          <c:orientation val="minMax"/>
          <c:min val="0"/>
        </c:scaling>
        <c:delete val="0"/>
        <c:axPos val="l"/>
        <c:majorGridlines>
          <c:spPr>
            <a:ln>
              <a:solidFill>
                <a:schemeClr val="bg1">
                  <a:lumMod val="75000"/>
                </a:schemeClr>
              </a:solidFill>
              <a:prstDash val="sysDash"/>
            </a:ln>
          </c:spPr>
        </c:majorGridlines>
        <c:title>
          <c:tx>
            <c:rich>
              <a:bodyPr rot="-5400000" vert="horz"/>
              <a:lstStyle/>
              <a:p>
                <a:pPr>
                  <a:defRPr/>
                </a:pPr>
                <a:r>
                  <a:rPr lang="en-ZA" sz="1800" u="sng" dirty="0"/>
                  <a:t>Effective</a:t>
                </a:r>
                <a:r>
                  <a:rPr lang="en-ZA" sz="1800" dirty="0"/>
                  <a:t> grade</a:t>
                </a:r>
              </a:p>
            </c:rich>
          </c:tx>
          <c:overlay val="0"/>
        </c:title>
        <c:numFmt formatCode="0" sourceLinked="0"/>
        <c:majorTickMark val="out"/>
        <c:minorTickMark val="none"/>
        <c:tickLblPos val="nextTo"/>
        <c:crossAx val="-1345625552"/>
        <c:crosses val="autoZero"/>
        <c:crossBetween val="between"/>
        <c:majorUnit val="1"/>
      </c:valAx>
      <c:spPr>
        <a:solidFill>
          <a:sysClr val="window" lastClr="FFFFFF">
            <a:lumMod val="95000"/>
          </a:sysClr>
        </a:solidFill>
      </c:spPr>
    </c:plotArea>
    <c:legend>
      <c:legendPos val="r"/>
      <c:overlay val="0"/>
      <c:spPr>
        <a:ln>
          <a:solidFill>
            <a:schemeClr val="bg1">
              <a:lumMod val="85000"/>
            </a:schemeClr>
          </a:solidFill>
        </a:ln>
      </c:spPr>
    </c:legend>
    <c:plotVisOnly val="1"/>
    <c:dispBlanksAs val="gap"/>
    <c:showDLblsOverMax val="0"/>
  </c:chart>
  <c:spPr>
    <a:solidFill>
      <a:srgbClr val="FFFFFF"/>
    </a:solidFill>
  </c:spPr>
  <c:txPr>
    <a:bodyPr/>
    <a:lstStyle/>
    <a:p>
      <a:pPr>
        <a:defRPr sz="1050">
          <a:latin typeface="Helvetica" pitchFamily="2" charset="0"/>
        </a:defRPr>
      </a:pPr>
      <a:endParaRPr lang="en-US"/>
    </a:p>
  </c:txPr>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B55655-B0F2-D54E-B6B0-B3F496347978}" type="datetimeFigureOut">
              <a:rPr lang="en-US" smtClean="0"/>
              <a:t>10/28/21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5CCBA67-71B2-784B-AF03-9CC7E25B4447}" type="slidenum">
              <a:rPr lang="en-US" smtClean="0"/>
              <a:t>‹#›</a:t>
            </a:fld>
            <a:endParaRPr lang="en-US"/>
          </a:p>
        </p:txBody>
      </p:sp>
    </p:spTree>
    <p:extLst>
      <p:ext uri="{BB962C8B-B14F-4D97-AF65-F5344CB8AC3E}">
        <p14:creationId xmlns:p14="http://schemas.microsoft.com/office/powerpoint/2010/main" val="19879049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5CCBA67-71B2-784B-AF03-9CC7E25B4447}" type="slidenum">
              <a:rPr lang="en-US" smtClean="0"/>
              <a:t>2</a:t>
            </a:fld>
            <a:endParaRPr lang="en-US"/>
          </a:p>
        </p:txBody>
      </p:sp>
    </p:spTree>
    <p:extLst>
      <p:ext uri="{BB962C8B-B14F-4D97-AF65-F5344CB8AC3E}">
        <p14:creationId xmlns:p14="http://schemas.microsoft.com/office/powerpoint/2010/main" val="37497729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4787946-F38A-442D-8B4B-7C33473CC735}" type="slidenum">
              <a:rPr lang="en-US" smtClean="0"/>
              <a:t>18</a:t>
            </a:fld>
            <a:endParaRPr lang="en-US"/>
          </a:p>
        </p:txBody>
      </p:sp>
    </p:spTree>
    <p:extLst>
      <p:ext uri="{BB962C8B-B14F-4D97-AF65-F5344CB8AC3E}">
        <p14:creationId xmlns:p14="http://schemas.microsoft.com/office/powerpoint/2010/main" val="18741575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4787946-F38A-442D-8B4B-7C33473CC735}" type="slidenum">
              <a:rPr lang="en-US" smtClean="0"/>
              <a:t>19</a:t>
            </a:fld>
            <a:endParaRPr lang="en-US"/>
          </a:p>
        </p:txBody>
      </p:sp>
    </p:spTree>
    <p:extLst>
      <p:ext uri="{BB962C8B-B14F-4D97-AF65-F5344CB8AC3E}">
        <p14:creationId xmlns:p14="http://schemas.microsoft.com/office/powerpoint/2010/main" val="10215030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4787946-F38A-442D-8B4B-7C33473CC735}" type="slidenum">
              <a:rPr lang="en-US" smtClean="0"/>
              <a:t>20</a:t>
            </a:fld>
            <a:endParaRPr lang="en-US"/>
          </a:p>
        </p:txBody>
      </p:sp>
    </p:spTree>
    <p:extLst>
      <p:ext uri="{BB962C8B-B14F-4D97-AF65-F5344CB8AC3E}">
        <p14:creationId xmlns:p14="http://schemas.microsoft.com/office/powerpoint/2010/main" val="29230183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4787946-F38A-442D-8B4B-7C33473CC735}" type="slidenum">
              <a:rPr lang="en-US" smtClean="0"/>
              <a:t>21</a:t>
            </a:fld>
            <a:endParaRPr lang="en-US"/>
          </a:p>
        </p:txBody>
      </p:sp>
    </p:spTree>
    <p:extLst>
      <p:ext uri="{BB962C8B-B14F-4D97-AF65-F5344CB8AC3E}">
        <p14:creationId xmlns:p14="http://schemas.microsoft.com/office/powerpoint/2010/main" val="37517842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6AA747-0ECB-5647-82A6-5869F53B1FA5}"/>
              </a:ext>
            </a:extLst>
          </p:cNvPr>
          <p:cNvSpPr>
            <a:spLocks noGrp="1"/>
          </p:cNvSpPr>
          <p:nvPr>
            <p:ph type="ctrTitle"/>
          </p:nvPr>
        </p:nvSpPr>
        <p:spPr>
          <a:xfrm>
            <a:off x="1524000" y="1122363"/>
            <a:ext cx="9144000" cy="2387600"/>
          </a:xfrm>
        </p:spPr>
        <p:txBody>
          <a:bodyPr anchor="b"/>
          <a:lstStyle>
            <a:lvl1pPr algn="ctr">
              <a:defRPr sz="6000">
                <a:latin typeface="Helvetica" pitchFamily="2" charset="0"/>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781BC46D-152B-1E49-9F37-E6B0A18909F3}"/>
              </a:ext>
            </a:extLst>
          </p:cNvPr>
          <p:cNvSpPr>
            <a:spLocks noGrp="1"/>
          </p:cNvSpPr>
          <p:nvPr>
            <p:ph type="subTitle" idx="1"/>
          </p:nvPr>
        </p:nvSpPr>
        <p:spPr>
          <a:xfrm>
            <a:off x="1524000" y="3602038"/>
            <a:ext cx="9144000" cy="1655762"/>
          </a:xfrm>
        </p:spPr>
        <p:txBody>
          <a:bodyPr/>
          <a:lstStyle>
            <a:lvl1pPr marL="0" indent="0" algn="ctr">
              <a:buNone/>
              <a:defRPr sz="2400">
                <a:latin typeface="Helvetica"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E592F8DE-BFC3-5B4D-9E9E-D40FC8B7776A}"/>
              </a:ext>
            </a:extLst>
          </p:cNvPr>
          <p:cNvSpPr>
            <a:spLocks noGrp="1"/>
          </p:cNvSpPr>
          <p:nvPr>
            <p:ph type="dt" sz="half" idx="10"/>
          </p:nvPr>
        </p:nvSpPr>
        <p:spPr/>
        <p:txBody>
          <a:bodyPr/>
          <a:lstStyle>
            <a:lvl1pPr>
              <a:defRPr>
                <a:latin typeface="Helvetica" pitchFamily="2" charset="0"/>
              </a:defRPr>
            </a:lvl1pPr>
          </a:lstStyle>
          <a:p>
            <a:fld id="{EBB6DAAA-CC7C-0140-829B-7791808EC11C}" type="datetimeFigureOut">
              <a:rPr lang="en-US" smtClean="0"/>
              <a:pPr/>
              <a:t>10/28/21</a:t>
            </a:fld>
            <a:endParaRPr lang="en-US"/>
          </a:p>
        </p:txBody>
      </p:sp>
      <p:sp>
        <p:nvSpPr>
          <p:cNvPr id="5" name="Footer Placeholder 4">
            <a:extLst>
              <a:ext uri="{FF2B5EF4-FFF2-40B4-BE49-F238E27FC236}">
                <a16:creationId xmlns:a16="http://schemas.microsoft.com/office/drawing/2014/main" id="{B589F8EA-58FA-B84A-AE76-B8B1976D41E9}"/>
              </a:ext>
            </a:extLst>
          </p:cNvPr>
          <p:cNvSpPr>
            <a:spLocks noGrp="1"/>
          </p:cNvSpPr>
          <p:nvPr>
            <p:ph type="ftr" sz="quarter" idx="11"/>
          </p:nvPr>
        </p:nvSpPr>
        <p:spPr/>
        <p:txBody>
          <a:bodyPr/>
          <a:lstStyle>
            <a:lvl1pPr>
              <a:defRPr>
                <a:latin typeface="Helvetica" pitchFamily="2" charset="0"/>
              </a:defRPr>
            </a:lvl1pPr>
          </a:lstStyle>
          <a:p>
            <a:endParaRPr lang="en-US"/>
          </a:p>
        </p:txBody>
      </p:sp>
      <p:sp>
        <p:nvSpPr>
          <p:cNvPr id="6" name="Slide Number Placeholder 5">
            <a:extLst>
              <a:ext uri="{FF2B5EF4-FFF2-40B4-BE49-F238E27FC236}">
                <a16:creationId xmlns:a16="http://schemas.microsoft.com/office/drawing/2014/main" id="{C9776806-D94E-CE42-A82E-011EE8C2BC66}"/>
              </a:ext>
            </a:extLst>
          </p:cNvPr>
          <p:cNvSpPr>
            <a:spLocks noGrp="1"/>
          </p:cNvSpPr>
          <p:nvPr>
            <p:ph type="sldNum" sz="quarter" idx="12"/>
          </p:nvPr>
        </p:nvSpPr>
        <p:spPr/>
        <p:txBody>
          <a:bodyPr/>
          <a:lstStyle>
            <a:lvl1pPr>
              <a:defRPr>
                <a:latin typeface="Helvetica" pitchFamily="2" charset="0"/>
              </a:defRPr>
            </a:lvl1pPr>
          </a:lstStyle>
          <a:p>
            <a:fld id="{6DE7B1A8-5DFB-564B-BE7A-FFA421A50233}" type="slidenum">
              <a:rPr lang="en-US" smtClean="0"/>
              <a:pPr/>
              <a:t>‹#›</a:t>
            </a:fld>
            <a:endParaRPr lang="en-US"/>
          </a:p>
        </p:txBody>
      </p:sp>
    </p:spTree>
    <p:extLst>
      <p:ext uri="{BB962C8B-B14F-4D97-AF65-F5344CB8AC3E}">
        <p14:creationId xmlns:p14="http://schemas.microsoft.com/office/powerpoint/2010/main" val="1577335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823E0-BF61-1744-9A2C-6E4B6E205B6F}"/>
              </a:ext>
            </a:extLst>
          </p:cNvPr>
          <p:cNvSpPr>
            <a:spLocks noGrp="1"/>
          </p:cNvSpPr>
          <p:nvPr>
            <p:ph type="title"/>
          </p:nvPr>
        </p:nvSpPr>
        <p:spPr/>
        <p:txBody>
          <a:bodyPr/>
          <a:lstStyle>
            <a:lvl1pPr>
              <a:defRPr>
                <a:latin typeface="Helvetica" pitchFamily="2" charset="0"/>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EF6EF5C5-3615-E043-85B1-DD24D9517E03}"/>
              </a:ext>
            </a:extLst>
          </p:cNvPr>
          <p:cNvSpPr>
            <a:spLocks noGrp="1"/>
          </p:cNvSpPr>
          <p:nvPr>
            <p:ph idx="1"/>
          </p:nvPr>
        </p:nvSpPr>
        <p:spPr/>
        <p:txBody>
          <a:bodyPr/>
          <a:lstStyle>
            <a:lvl1pPr>
              <a:defRPr>
                <a:latin typeface="Helvetica" pitchFamily="2" charset="0"/>
              </a:defRPr>
            </a:lvl1pPr>
            <a:lvl2pPr>
              <a:defRPr>
                <a:latin typeface="Helvetica" pitchFamily="2" charset="0"/>
              </a:defRPr>
            </a:lvl2pPr>
            <a:lvl3pPr>
              <a:defRPr>
                <a:latin typeface="Helvetica" pitchFamily="2" charset="0"/>
              </a:defRPr>
            </a:lvl3pPr>
            <a:lvl4pPr>
              <a:defRPr>
                <a:latin typeface="Helvetica" pitchFamily="2" charset="0"/>
              </a:defRPr>
            </a:lvl4pPr>
            <a:lvl5pPr>
              <a:defRPr>
                <a:latin typeface="Helvetica"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77C7C68A-98E1-D040-A214-307D41869C34}"/>
              </a:ext>
            </a:extLst>
          </p:cNvPr>
          <p:cNvSpPr>
            <a:spLocks noGrp="1"/>
          </p:cNvSpPr>
          <p:nvPr>
            <p:ph type="dt" sz="half" idx="10"/>
          </p:nvPr>
        </p:nvSpPr>
        <p:spPr/>
        <p:txBody>
          <a:bodyPr/>
          <a:lstStyle>
            <a:lvl1pPr>
              <a:defRPr>
                <a:latin typeface="Helvetica" pitchFamily="2" charset="0"/>
              </a:defRPr>
            </a:lvl1pPr>
          </a:lstStyle>
          <a:p>
            <a:fld id="{EBB6DAAA-CC7C-0140-829B-7791808EC11C}" type="datetimeFigureOut">
              <a:rPr lang="en-US" smtClean="0"/>
              <a:pPr/>
              <a:t>10/28/21</a:t>
            </a:fld>
            <a:endParaRPr lang="en-US"/>
          </a:p>
        </p:txBody>
      </p:sp>
      <p:sp>
        <p:nvSpPr>
          <p:cNvPr id="5" name="Footer Placeholder 4">
            <a:extLst>
              <a:ext uri="{FF2B5EF4-FFF2-40B4-BE49-F238E27FC236}">
                <a16:creationId xmlns:a16="http://schemas.microsoft.com/office/drawing/2014/main" id="{C67B734F-72B5-6F4D-950D-5E22F0FB175E}"/>
              </a:ext>
            </a:extLst>
          </p:cNvPr>
          <p:cNvSpPr>
            <a:spLocks noGrp="1"/>
          </p:cNvSpPr>
          <p:nvPr>
            <p:ph type="ftr" sz="quarter" idx="11"/>
          </p:nvPr>
        </p:nvSpPr>
        <p:spPr/>
        <p:txBody>
          <a:bodyPr/>
          <a:lstStyle>
            <a:lvl1pPr>
              <a:defRPr>
                <a:latin typeface="Helvetica" pitchFamily="2" charset="0"/>
              </a:defRPr>
            </a:lvl1pPr>
          </a:lstStyle>
          <a:p>
            <a:endParaRPr lang="en-US"/>
          </a:p>
        </p:txBody>
      </p:sp>
      <p:sp>
        <p:nvSpPr>
          <p:cNvPr id="6" name="Slide Number Placeholder 5">
            <a:extLst>
              <a:ext uri="{FF2B5EF4-FFF2-40B4-BE49-F238E27FC236}">
                <a16:creationId xmlns:a16="http://schemas.microsoft.com/office/drawing/2014/main" id="{9EDC54E1-82DD-2340-97F2-404D93DAFC91}"/>
              </a:ext>
            </a:extLst>
          </p:cNvPr>
          <p:cNvSpPr>
            <a:spLocks noGrp="1"/>
          </p:cNvSpPr>
          <p:nvPr>
            <p:ph type="sldNum" sz="quarter" idx="12"/>
          </p:nvPr>
        </p:nvSpPr>
        <p:spPr/>
        <p:txBody>
          <a:bodyPr/>
          <a:lstStyle>
            <a:lvl1pPr>
              <a:defRPr>
                <a:latin typeface="Helvetica" pitchFamily="2" charset="0"/>
              </a:defRPr>
            </a:lvl1pPr>
          </a:lstStyle>
          <a:p>
            <a:fld id="{6DE7B1A8-5DFB-564B-BE7A-FFA421A50233}" type="slidenum">
              <a:rPr lang="en-US" smtClean="0"/>
              <a:pPr/>
              <a:t>‹#›</a:t>
            </a:fld>
            <a:endParaRPr lang="en-US"/>
          </a:p>
        </p:txBody>
      </p:sp>
    </p:spTree>
    <p:extLst>
      <p:ext uri="{BB962C8B-B14F-4D97-AF65-F5344CB8AC3E}">
        <p14:creationId xmlns:p14="http://schemas.microsoft.com/office/powerpoint/2010/main" val="3856902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94637-AF7F-1C4F-9BD0-72EE281AD247}"/>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B24D4C05-6DDF-3149-8604-41E708BD851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65EDE44A-E891-B444-B45C-15B3D7716492}"/>
              </a:ext>
            </a:extLst>
          </p:cNvPr>
          <p:cNvSpPr>
            <a:spLocks noGrp="1"/>
          </p:cNvSpPr>
          <p:nvPr>
            <p:ph type="dt" sz="half" idx="10"/>
          </p:nvPr>
        </p:nvSpPr>
        <p:spPr/>
        <p:txBody>
          <a:bodyPr/>
          <a:lstStyle/>
          <a:p>
            <a:fld id="{EBB6DAAA-CC7C-0140-829B-7791808EC11C}" type="datetimeFigureOut">
              <a:rPr lang="en-US" smtClean="0"/>
              <a:t>10/28/21</a:t>
            </a:fld>
            <a:endParaRPr lang="en-US"/>
          </a:p>
        </p:txBody>
      </p:sp>
      <p:sp>
        <p:nvSpPr>
          <p:cNvPr id="5" name="Footer Placeholder 4">
            <a:extLst>
              <a:ext uri="{FF2B5EF4-FFF2-40B4-BE49-F238E27FC236}">
                <a16:creationId xmlns:a16="http://schemas.microsoft.com/office/drawing/2014/main" id="{8F590E9E-FA29-1A4E-8449-56BEAC5F40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ADB4CC5-C40C-B94B-8478-ECFDAAA44AB9}"/>
              </a:ext>
            </a:extLst>
          </p:cNvPr>
          <p:cNvSpPr>
            <a:spLocks noGrp="1"/>
          </p:cNvSpPr>
          <p:nvPr>
            <p:ph type="sldNum" sz="quarter" idx="12"/>
          </p:nvPr>
        </p:nvSpPr>
        <p:spPr/>
        <p:txBody>
          <a:bodyPr/>
          <a:lstStyle/>
          <a:p>
            <a:fld id="{6DE7B1A8-5DFB-564B-BE7A-FFA421A50233}" type="slidenum">
              <a:rPr lang="en-US" smtClean="0"/>
              <a:t>‹#›</a:t>
            </a:fld>
            <a:endParaRPr lang="en-US"/>
          </a:p>
        </p:txBody>
      </p:sp>
    </p:spTree>
    <p:extLst>
      <p:ext uri="{BB962C8B-B14F-4D97-AF65-F5344CB8AC3E}">
        <p14:creationId xmlns:p14="http://schemas.microsoft.com/office/powerpoint/2010/main" val="17998043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03C871-E4D8-5849-BDEF-57E3D21A1EE1}"/>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107FB217-8403-474E-911F-C5988B060430}"/>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C89F069F-5C3A-2F44-A7AB-CD6FC1655E4A}"/>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EBAC1123-81D1-6145-AD80-98ED631E8E1F}"/>
              </a:ext>
            </a:extLst>
          </p:cNvPr>
          <p:cNvSpPr>
            <a:spLocks noGrp="1"/>
          </p:cNvSpPr>
          <p:nvPr>
            <p:ph type="dt" sz="half" idx="10"/>
          </p:nvPr>
        </p:nvSpPr>
        <p:spPr/>
        <p:txBody>
          <a:bodyPr/>
          <a:lstStyle/>
          <a:p>
            <a:fld id="{EBB6DAAA-CC7C-0140-829B-7791808EC11C}" type="datetimeFigureOut">
              <a:rPr lang="en-US" smtClean="0"/>
              <a:t>10/28/21</a:t>
            </a:fld>
            <a:endParaRPr lang="en-US"/>
          </a:p>
        </p:txBody>
      </p:sp>
      <p:sp>
        <p:nvSpPr>
          <p:cNvPr id="6" name="Footer Placeholder 5">
            <a:extLst>
              <a:ext uri="{FF2B5EF4-FFF2-40B4-BE49-F238E27FC236}">
                <a16:creationId xmlns:a16="http://schemas.microsoft.com/office/drawing/2014/main" id="{71FA9A3B-0ADD-3845-98AB-AC42A7C39FF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37FF165-13F9-3F41-A498-1F20540D4629}"/>
              </a:ext>
            </a:extLst>
          </p:cNvPr>
          <p:cNvSpPr>
            <a:spLocks noGrp="1"/>
          </p:cNvSpPr>
          <p:nvPr>
            <p:ph type="sldNum" sz="quarter" idx="12"/>
          </p:nvPr>
        </p:nvSpPr>
        <p:spPr/>
        <p:txBody>
          <a:bodyPr/>
          <a:lstStyle/>
          <a:p>
            <a:fld id="{6DE7B1A8-5DFB-564B-BE7A-FFA421A50233}" type="slidenum">
              <a:rPr lang="en-US" smtClean="0"/>
              <a:t>‹#›</a:t>
            </a:fld>
            <a:endParaRPr lang="en-US"/>
          </a:p>
        </p:txBody>
      </p:sp>
    </p:spTree>
    <p:extLst>
      <p:ext uri="{BB962C8B-B14F-4D97-AF65-F5344CB8AC3E}">
        <p14:creationId xmlns:p14="http://schemas.microsoft.com/office/powerpoint/2010/main" val="24314926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518F3-8E56-DE48-BE13-688D82B4D470}"/>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B75F9271-0BA8-934F-B818-227D18569D0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49AF491D-6B4B-AE4A-9F66-D26435B4BCDB}"/>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761DC08C-1C21-F74B-9DEB-BC0CBBF4318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E0054B49-5493-F54E-9A30-11698C2EB4D1}"/>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B92B3B32-00FF-5E40-A861-3CB192519E16}"/>
              </a:ext>
            </a:extLst>
          </p:cNvPr>
          <p:cNvSpPr>
            <a:spLocks noGrp="1"/>
          </p:cNvSpPr>
          <p:nvPr>
            <p:ph type="dt" sz="half" idx="10"/>
          </p:nvPr>
        </p:nvSpPr>
        <p:spPr/>
        <p:txBody>
          <a:bodyPr/>
          <a:lstStyle/>
          <a:p>
            <a:fld id="{EBB6DAAA-CC7C-0140-829B-7791808EC11C}" type="datetimeFigureOut">
              <a:rPr lang="en-US" smtClean="0"/>
              <a:t>10/28/21</a:t>
            </a:fld>
            <a:endParaRPr lang="en-US"/>
          </a:p>
        </p:txBody>
      </p:sp>
      <p:sp>
        <p:nvSpPr>
          <p:cNvPr id="8" name="Footer Placeholder 7">
            <a:extLst>
              <a:ext uri="{FF2B5EF4-FFF2-40B4-BE49-F238E27FC236}">
                <a16:creationId xmlns:a16="http://schemas.microsoft.com/office/drawing/2014/main" id="{2D1B45C2-68E3-F649-95DA-3C0A2F1F6F9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FE49AE8-B114-A64E-A238-9C7FAB413579}"/>
              </a:ext>
            </a:extLst>
          </p:cNvPr>
          <p:cNvSpPr>
            <a:spLocks noGrp="1"/>
          </p:cNvSpPr>
          <p:nvPr>
            <p:ph type="sldNum" sz="quarter" idx="12"/>
          </p:nvPr>
        </p:nvSpPr>
        <p:spPr/>
        <p:txBody>
          <a:bodyPr/>
          <a:lstStyle/>
          <a:p>
            <a:fld id="{6DE7B1A8-5DFB-564B-BE7A-FFA421A50233}" type="slidenum">
              <a:rPr lang="en-US" smtClean="0"/>
              <a:t>‹#›</a:t>
            </a:fld>
            <a:endParaRPr lang="en-US"/>
          </a:p>
        </p:txBody>
      </p:sp>
    </p:spTree>
    <p:extLst>
      <p:ext uri="{BB962C8B-B14F-4D97-AF65-F5344CB8AC3E}">
        <p14:creationId xmlns:p14="http://schemas.microsoft.com/office/powerpoint/2010/main" val="4278818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627980-2806-784C-A350-7B231FEA1E9F}"/>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0D68F7C7-8C29-3D48-A1F8-6E84221C009E}"/>
              </a:ext>
            </a:extLst>
          </p:cNvPr>
          <p:cNvSpPr>
            <a:spLocks noGrp="1"/>
          </p:cNvSpPr>
          <p:nvPr>
            <p:ph type="dt" sz="half" idx="10"/>
          </p:nvPr>
        </p:nvSpPr>
        <p:spPr/>
        <p:txBody>
          <a:bodyPr/>
          <a:lstStyle/>
          <a:p>
            <a:fld id="{EBB6DAAA-CC7C-0140-829B-7791808EC11C}" type="datetimeFigureOut">
              <a:rPr lang="en-US" smtClean="0"/>
              <a:t>10/28/21</a:t>
            </a:fld>
            <a:endParaRPr lang="en-US"/>
          </a:p>
        </p:txBody>
      </p:sp>
      <p:sp>
        <p:nvSpPr>
          <p:cNvPr id="4" name="Footer Placeholder 3">
            <a:extLst>
              <a:ext uri="{FF2B5EF4-FFF2-40B4-BE49-F238E27FC236}">
                <a16:creationId xmlns:a16="http://schemas.microsoft.com/office/drawing/2014/main" id="{8B2415B8-A75C-F44B-849D-AAC72F0EC8A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B756A25-F2E4-2F4B-9264-755BF5B29882}"/>
              </a:ext>
            </a:extLst>
          </p:cNvPr>
          <p:cNvSpPr>
            <a:spLocks noGrp="1"/>
          </p:cNvSpPr>
          <p:nvPr>
            <p:ph type="sldNum" sz="quarter" idx="12"/>
          </p:nvPr>
        </p:nvSpPr>
        <p:spPr/>
        <p:txBody>
          <a:bodyPr/>
          <a:lstStyle/>
          <a:p>
            <a:fld id="{6DE7B1A8-5DFB-564B-BE7A-FFA421A50233}" type="slidenum">
              <a:rPr lang="en-US" smtClean="0"/>
              <a:t>‹#›</a:t>
            </a:fld>
            <a:endParaRPr lang="en-US"/>
          </a:p>
        </p:txBody>
      </p:sp>
    </p:spTree>
    <p:extLst>
      <p:ext uri="{BB962C8B-B14F-4D97-AF65-F5344CB8AC3E}">
        <p14:creationId xmlns:p14="http://schemas.microsoft.com/office/powerpoint/2010/main" val="15686412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748BA41-68B7-3048-B254-A7C50F07CA56}"/>
              </a:ext>
            </a:extLst>
          </p:cNvPr>
          <p:cNvSpPr>
            <a:spLocks noGrp="1"/>
          </p:cNvSpPr>
          <p:nvPr>
            <p:ph type="dt" sz="half" idx="10"/>
          </p:nvPr>
        </p:nvSpPr>
        <p:spPr/>
        <p:txBody>
          <a:bodyPr/>
          <a:lstStyle/>
          <a:p>
            <a:fld id="{EBB6DAAA-CC7C-0140-829B-7791808EC11C}" type="datetimeFigureOut">
              <a:rPr lang="en-US" smtClean="0"/>
              <a:t>10/28/21</a:t>
            </a:fld>
            <a:endParaRPr lang="en-US"/>
          </a:p>
        </p:txBody>
      </p:sp>
      <p:sp>
        <p:nvSpPr>
          <p:cNvPr id="3" name="Footer Placeholder 2">
            <a:extLst>
              <a:ext uri="{FF2B5EF4-FFF2-40B4-BE49-F238E27FC236}">
                <a16:creationId xmlns:a16="http://schemas.microsoft.com/office/drawing/2014/main" id="{29C2CCC0-AA14-134F-9723-7478465F146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4224BDF-A717-A244-96F9-CCEED7DD7512}"/>
              </a:ext>
            </a:extLst>
          </p:cNvPr>
          <p:cNvSpPr>
            <a:spLocks noGrp="1"/>
          </p:cNvSpPr>
          <p:nvPr>
            <p:ph type="sldNum" sz="quarter" idx="12"/>
          </p:nvPr>
        </p:nvSpPr>
        <p:spPr/>
        <p:txBody>
          <a:bodyPr/>
          <a:lstStyle/>
          <a:p>
            <a:fld id="{6DE7B1A8-5DFB-564B-BE7A-FFA421A50233}" type="slidenum">
              <a:rPr lang="en-US" smtClean="0"/>
              <a:t>‹#›</a:t>
            </a:fld>
            <a:endParaRPr lang="en-US"/>
          </a:p>
        </p:txBody>
      </p:sp>
    </p:spTree>
    <p:extLst>
      <p:ext uri="{BB962C8B-B14F-4D97-AF65-F5344CB8AC3E}">
        <p14:creationId xmlns:p14="http://schemas.microsoft.com/office/powerpoint/2010/main" val="458352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F9F02-64CC-A64C-8897-DF1B0A1363FE}"/>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F18ED8AD-631C-E14F-9785-B1B7858838B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E5DEDFC1-2E8F-A74E-B6ED-6E7357CED2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F6B20DF1-8ABB-8641-852A-1A0B210E8DE1}"/>
              </a:ext>
            </a:extLst>
          </p:cNvPr>
          <p:cNvSpPr>
            <a:spLocks noGrp="1"/>
          </p:cNvSpPr>
          <p:nvPr>
            <p:ph type="dt" sz="half" idx="10"/>
          </p:nvPr>
        </p:nvSpPr>
        <p:spPr/>
        <p:txBody>
          <a:bodyPr/>
          <a:lstStyle/>
          <a:p>
            <a:fld id="{EBB6DAAA-CC7C-0140-829B-7791808EC11C}" type="datetimeFigureOut">
              <a:rPr lang="en-US" smtClean="0"/>
              <a:t>10/28/21</a:t>
            </a:fld>
            <a:endParaRPr lang="en-US"/>
          </a:p>
        </p:txBody>
      </p:sp>
      <p:sp>
        <p:nvSpPr>
          <p:cNvPr id="6" name="Footer Placeholder 5">
            <a:extLst>
              <a:ext uri="{FF2B5EF4-FFF2-40B4-BE49-F238E27FC236}">
                <a16:creationId xmlns:a16="http://schemas.microsoft.com/office/drawing/2014/main" id="{5444D4DE-43B8-6845-9AF1-602D7478CB0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43FF64C-FEA2-8644-B0CE-CE680BFDB785}"/>
              </a:ext>
            </a:extLst>
          </p:cNvPr>
          <p:cNvSpPr>
            <a:spLocks noGrp="1"/>
          </p:cNvSpPr>
          <p:nvPr>
            <p:ph type="sldNum" sz="quarter" idx="12"/>
          </p:nvPr>
        </p:nvSpPr>
        <p:spPr/>
        <p:txBody>
          <a:bodyPr/>
          <a:lstStyle/>
          <a:p>
            <a:fld id="{6DE7B1A8-5DFB-564B-BE7A-FFA421A50233}" type="slidenum">
              <a:rPr lang="en-US" smtClean="0"/>
              <a:t>‹#›</a:t>
            </a:fld>
            <a:endParaRPr lang="en-US"/>
          </a:p>
        </p:txBody>
      </p:sp>
    </p:spTree>
    <p:extLst>
      <p:ext uri="{BB962C8B-B14F-4D97-AF65-F5344CB8AC3E}">
        <p14:creationId xmlns:p14="http://schemas.microsoft.com/office/powerpoint/2010/main" val="163198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CF5D81-B046-554A-B92D-27A5F3ADC761}"/>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3C1992C8-8BF4-E140-976A-6C9F8B360DC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F18ADFF-2D48-4F47-9C42-4D5B9E3FEC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7FBFE41-90FA-284A-A71A-3657AD9E3DC6}"/>
              </a:ext>
            </a:extLst>
          </p:cNvPr>
          <p:cNvSpPr>
            <a:spLocks noGrp="1"/>
          </p:cNvSpPr>
          <p:nvPr>
            <p:ph type="dt" sz="half" idx="10"/>
          </p:nvPr>
        </p:nvSpPr>
        <p:spPr/>
        <p:txBody>
          <a:bodyPr/>
          <a:lstStyle/>
          <a:p>
            <a:fld id="{EBB6DAAA-CC7C-0140-829B-7791808EC11C}" type="datetimeFigureOut">
              <a:rPr lang="en-US" smtClean="0"/>
              <a:t>10/28/21</a:t>
            </a:fld>
            <a:endParaRPr lang="en-US"/>
          </a:p>
        </p:txBody>
      </p:sp>
      <p:sp>
        <p:nvSpPr>
          <p:cNvPr id="6" name="Footer Placeholder 5">
            <a:extLst>
              <a:ext uri="{FF2B5EF4-FFF2-40B4-BE49-F238E27FC236}">
                <a16:creationId xmlns:a16="http://schemas.microsoft.com/office/drawing/2014/main" id="{709C106B-4DA2-0C48-8356-9FF91236617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E352648-2974-134D-B037-E9D13AA7D911}"/>
              </a:ext>
            </a:extLst>
          </p:cNvPr>
          <p:cNvSpPr>
            <a:spLocks noGrp="1"/>
          </p:cNvSpPr>
          <p:nvPr>
            <p:ph type="sldNum" sz="quarter" idx="12"/>
          </p:nvPr>
        </p:nvSpPr>
        <p:spPr/>
        <p:txBody>
          <a:bodyPr/>
          <a:lstStyle/>
          <a:p>
            <a:fld id="{6DE7B1A8-5DFB-564B-BE7A-FFA421A50233}" type="slidenum">
              <a:rPr lang="en-US" smtClean="0"/>
              <a:t>‹#›</a:t>
            </a:fld>
            <a:endParaRPr lang="en-US"/>
          </a:p>
        </p:txBody>
      </p:sp>
    </p:spTree>
    <p:extLst>
      <p:ext uri="{BB962C8B-B14F-4D97-AF65-F5344CB8AC3E}">
        <p14:creationId xmlns:p14="http://schemas.microsoft.com/office/powerpoint/2010/main" val="36991819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108122-5BA8-6740-BCA8-586CEB3145D8}"/>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C4DFC675-9EFA-FE47-B8B7-79AE4A911AED}"/>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6D579AF-B846-EF43-8260-21AA6B9D935A}"/>
              </a:ext>
            </a:extLst>
          </p:cNvPr>
          <p:cNvSpPr>
            <a:spLocks noGrp="1"/>
          </p:cNvSpPr>
          <p:nvPr>
            <p:ph type="dt" sz="half" idx="10"/>
          </p:nvPr>
        </p:nvSpPr>
        <p:spPr/>
        <p:txBody>
          <a:bodyPr/>
          <a:lstStyle/>
          <a:p>
            <a:fld id="{EBB6DAAA-CC7C-0140-829B-7791808EC11C}" type="datetimeFigureOut">
              <a:rPr lang="en-US" smtClean="0"/>
              <a:t>10/28/21</a:t>
            </a:fld>
            <a:endParaRPr lang="en-US"/>
          </a:p>
        </p:txBody>
      </p:sp>
      <p:sp>
        <p:nvSpPr>
          <p:cNvPr id="5" name="Footer Placeholder 4">
            <a:extLst>
              <a:ext uri="{FF2B5EF4-FFF2-40B4-BE49-F238E27FC236}">
                <a16:creationId xmlns:a16="http://schemas.microsoft.com/office/drawing/2014/main" id="{2A13388E-B3FF-774A-BE10-6584E2C0B70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3FF530B-6629-484B-8D6B-75A7A5020DD1}"/>
              </a:ext>
            </a:extLst>
          </p:cNvPr>
          <p:cNvSpPr>
            <a:spLocks noGrp="1"/>
          </p:cNvSpPr>
          <p:nvPr>
            <p:ph type="sldNum" sz="quarter" idx="12"/>
          </p:nvPr>
        </p:nvSpPr>
        <p:spPr/>
        <p:txBody>
          <a:bodyPr/>
          <a:lstStyle/>
          <a:p>
            <a:fld id="{6DE7B1A8-5DFB-564B-BE7A-FFA421A50233}" type="slidenum">
              <a:rPr lang="en-US" smtClean="0"/>
              <a:t>‹#›</a:t>
            </a:fld>
            <a:endParaRPr lang="en-US"/>
          </a:p>
        </p:txBody>
      </p:sp>
    </p:spTree>
    <p:extLst>
      <p:ext uri="{BB962C8B-B14F-4D97-AF65-F5344CB8AC3E}">
        <p14:creationId xmlns:p14="http://schemas.microsoft.com/office/powerpoint/2010/main" val="36898308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6688515-0587-AD4C-87B0-3715D8B7872B}"/>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B591810D-D782-F948-8AEF-4E3349CB7CC9}"/>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C64A247-6AA6-B448-8EA6-5C2F26D5BCB4}"/>
              </a:ext>
            </a:extLst>
          </p:cNvPr>
          <p:cNvSpPr>
            <a:spLocks noGrp="1"/>
          </p:cNvSpPr>
          <p:nvPr>
            <p:ph type="dt" sz="half" idx="10"/>
          </p:nvPr>
        </p:nvSpPr>
        <p:spPr/>
        <p:txBody>
          <a:bodyPr/>
          <a:lstStyle/>
          <a:p>
            <a:fld id="{EBB6DAAA-CC7C-0140-829B-7791808EC11C}" type="datetimeFigureOut">
              <a:rPr lang="en-US" smtClean="0"/>
              <a:t>10/28/21</a:t>
            </a:fld>
            <a:endParaRPr lang="en-US"/>
          </a:p>
        </p:txBody>
      </p:sp>
      <p:sp>
        <p:nvSpPr>
          <p:cNvPr id="5" name="Footer Placeholder 4">
            <a:extLst>
              <a:ext uri="{FF2B5EF4-FFF2-40B4-BE49-F238E27FC236}">
                <a16:creationId xmlns:a16="http://schemas.microsoft.com/office/drawing/2014/main" id="{7D1A5729-8F9B-B341-B5FB-9EED40B77A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067061D-2CD6-994C-81D9-0E9FBB249691}"/>
              </a:ext>
            </a:extLst>
          </p:cNvPr>
          <p:cNvSpPr>
            <a:spLocks noGrp="1"/>
          </p:cNvSpPr>
          <p:nvPr>
            <p:ph type="sldNum" sz="quarter" idx="12"/>
          </p:nvPr>
        </p:nvSpPr>
        <p:spPr/>
        <p:txBody>
          <a:bodyPr/>
          <a:lstStyle/>
          <a:p>
            <a:fld id="{6DE7B1A8-5DFB-564B-BE7A-FFA421A50233}" type="slidenum">
              <a:rPr lang="en-US" smtClean="0"/>
              <a:t>‹#›</a:t>
            </a:fld>
            <a:endParaRPr lang="en-US"/>
          </a:p>
        </p:txBody>
      </p:sp>
    </p:spTree>
    <p:extLst>
      <p:ext uri="{BB962C8B-B14F-4D97-AF65-F5344CB8AC3E}">
        <p14:creationId xmlns:p14="http://schemas.microsoft.com/office/powerpoint/2010/main" val="18106353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2_Title Slide">
    <p:spTree>
      <p:nvGrpSpPr>
        <p:cNvPr id="1" name=""/>
        <p:cNvGrpSpPr/>
        <p:nvPr/>
      </p:nvGrpSpPr>
      <p:grpSpPr>
        <a:xfrm>
          <a:off x="0" y="0"/>
          <a:ext cx="0" cy="0"/>
          <a:chOff x="0" y="0"/>
          <a:chExt cx="0" cy="0"/>
        </a:xfrm>
      </p:grpSpPr>
      <p:sp>
        <p:nvSpPr>
          <p:cNvPr id="5" name="Rounded Rectangle 16"/>
          <p:cNvSpPr/>
          <p:nvPr userDrawn="1"/>
        </p:nvSpPr>
        <p:spPr>
          <a:xfrm>
            <a:off x="11514668" y="6302375"/>
            <a:ext cx="345017" cy="300038"/>
          </a:xfrm>
          <a:prstGeom prst="roundRect">
            <a:avLst>
              <a:gd name="adj" fmla="val 50000"/>
            </a:avLst>
          </a:prstGeom>
          <a:no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d-ID" sz="1013">
              <a:solidFill>
                <a:schemeClr val="bg1">
                  <a:lumMod val="50000"/>
                </a:schemeClr>
              </a:solidFill>
            </a:endParaRPr>
          </a:p>
        </p:txBody>
      </p:sp>
      <p:sp>
        <p:nvSpPr>
          <p:cNvPr id="6" name="Rectangle 5"/>
          <p:cNvSpPr/>
          <p:nvPr userDrawn="1"/>
        </p:nvSpPr>
        <p:spPr>
          <a:xfrm>
            <a:off x="649818" y="1016000"/>
            <a:ext cx="641349" cy="460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hangingPunct="1">
              <a:defRPr/>
            </a:pPr>
            <a:endParaRPr lang="id-ID" sz="1013" dirty="0">
              <a:solidFill>
                <a:srgbClr val="118CE7"/>
              </a:solidFill>
            </a:endParaRPr>
          </a:p>
        </p:txBody>
      </p:sp>
      <p:sp>
        <p:nvSpPr>
          <p:cNvPr id="16" name="Picture Placeholder 3"/>
          <p:cNvSpPr>
            <a:spLocks noGrp="1"/>
          </p:cNvSpPr>
          <p:nvPr>
            <p:ph type="pic" sz="quarter" idx="22"/>
          </p:nvPr>
        </p:nvSpPr>
        <p:spPr>
          <a:xfrm>
            <a:off x="4142410" y="2277377"/>
            <a:ext cx="3971925" cy="2233611"/>
          </a:xfrm>
          <a:prstGeom prst="rect">
            <a:avLst/>
          </a:prstGeom>
          <a:solidFill>
            <a:srgbClr val="D9D9D9"/>
          </a:solidFill>
        </p:spPr>
        <p:txBody>
          <a:bodyPr/>
          <a:lstStyle>
            <a:lvl1pPr marL="0" indent="0">
              <a:buNone/>
              <a:defRPr/>
            </a:lvl1pPr>
          </a:lstStyle>
          <a:p>
            <a:pPr lvl="0"/>
            <a:endParaRPr lang="id-ID" noProof="0" dirty="0"/>
          </a:p>
        </p:txBody>
      </p:sp>
      <p:sp>
        <p:nvSpPr>
          <p:cNvPr id="11" name="Text Placeholder 10"/>
          <p:cNvSpPr>
            <a:spLocks noGrp="1"/>
          </p:cNvSpPr>
          <p:nvPr>
            <p:ph type="body" sz="quarter" idx="14"/>
          </p:nvPr>
        </p:nvSpPr>
        <p:spPr>
          <a:xfrm>
            <a:off x="637882" y="625853"/>
            <a:ext cx="10905239" cy="304623"/>
          </a:xfrm>
        </p:spPr>
        <p:txBody>
          <a:bodyPr lIns="0" tIns="0" rIns="0" bIns="0">
            <a:normAutofit/>
          </a:bodyPr>
          <a:lstStyle>
            <a:lvl1pPr marL="0" indent="0" algn="l">
              <a:buNone/>
              <a:defRPr sz="1500" kern="0" spc="113">
                <a:solidFill>
                  <a:schemeClr val="tx2"/>
                </a:solidFill>
                <a:latin typeface="Roboto Medium" panose="02000000000000000000" pitchFamily="2" charset="0"/>
                <a:ea typeface="Roboto Medium" panose="02000000000000000000" pitchFamily="2" charset="0"/>
              </a:defRPr>
            </a:lvl1pPr>
          </a:lstStyle>
          <a:p>
            <a:pPr lvl="0"/>
            <a:endParaRPr lang="id-ID" dirty="0"/>
          </a:p>
        </p:txBody>
      </p:sp>
      <p:sp>
        <p:nvSpPr>
          <p:cNvPr id="12" name="Text Placeholder 10"/>
          <p:cNvSpPr>
            <a:spLocks noGrp="1"/>
          </p:cNvSpPr>
          <p:nvPr>
            <p:ph type="body" sz="quarter" idx="15"/>
          </p:nvPr>
        </p:nvSpPr>
        <p:spPr>
          <a:xfrm>
            <a:off x="650582" y="415429"/>
            <a:ext cx="10905239" cy="156073"/>
          </a:xfrm>
        </p:spPr>
        <p:txBody>
          <a:bodyPr lIns="0" tIns="0" rIns="0" bIns="0">
            <a:normAutofit/>
          </a:bodyPr>
          <a:lstStyle>
            <a:lvl1pPr marL="0" indent="0" algn="l">
              <a:buNone/>
              <a:defRPr sz="750" kern="0" spc="150">
                <a:solidFill>
                  <a:schemeClr val="bg1">
                    <a:lumMod val="75000"/>
                  </a:schemeClr>
                </a:solidFill>
                <a:latin typeface="Roboto Light" panose="02000000000000000000" pitchFamily="2" charset="0"/>
                <a:ea typeface="Roboto Light" panose="02000000000000000000" pitchFamily="2" charset="0"/>
              </a:defRPr>
            </a:lvl1pPr>
          </a:lstStyle>
          <a:p>
            <a:pPr lvl="0"/>
            <a:endParaRPr lang="id-ID" dirty="0"/>
          </a:p>
        </p:txBody>
      </p:sp>
      <p:sp>
        <p:nvSpPr>
          <p:cNvPr id="7" name="Slide Number Placeholder 5"/>
          <p:cNvSpPr>
            <a:spLocks noGrp="1"/>
          </p:cNvSpPr>
          <p:nvPr>
            <p:ph type="sldNum" sz="quarter" idx="23"/>
          </p:nvPr>
        </p:nvSpPr>
        <p:spPr>
          <a:xfrm>
            <a:off x="11472334" y="6257925"/>
            <a:ext cx="429684" cy="388938"/>
          </a:xfrm>
        </p:spPr>
        <p:txBody>
          <a:bodyPr lIns="0" tIns="0" rIns="0" bIns="0"/>
          <a:lstStyle>
            <a:lvl1pPr algn="ctr">
              <a:defRPr sz="700" smtClean="0">
                <a:solidFill>
                  <a:srgbClr val="7F7F7F"/>
                </a:solidFill>
                <a:latin typeface="Roboto Light" charset="0"/>
              </a:defRPr>
            </a:lvl1pPr>
          </a:lstStyle>
          <a:p>
            <a:pPr>
              <a:defRPr/>
            </a:pPr>
            <a:fld id="{0424DB99-EA82-2842-80B8-4AC2FDFC275D}" type="slidenum">
              <a:rPr lang="en-US" altLang="en-US"/>
              <a:pPr>
                <a:defRPr/>
              </a:pPr>
              <a:t>‹#›</a:t>
            </a:fld>
            <a:endParaRPr lang="en-US" altLang="en-US"/>
          </a:p>
        </p:txBody>
      </p:sp>
    </p:spTree>
    <p:extLst>
      <p:ext uri="{BB962C8B-B14F-4D97-AF65-F5344CB8AC3E}">
        <p14:creationId xmlns:p14="http://schemas.microsoft.com/office/powerpoint/2010/main" val="8083052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844ECE2-1C29-0E4E-AD32-19373100602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960A073A-CB3D-574F-A68D-C1DC7D2ED9B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B5735DE9-7E8A-6742-B81C-184F134D913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B6DAAA-CC7C-0140-829B-7791808EC11C}" type="datetimeFigureOut">
              <a:rPr lang="en-US" smtClean="0"/>
              <a:t>10/28/21</a:t>
            </a:fld>
            <a:endParaRPr lang="en-US"/>
          </a:p>
        </p:txBody>
      </p:sp>
      <p:sp>
        <p:nvSpPr>
          <p:cNvPr id="5" name="Footer Placeholder 4">
            <a:extLst>
              <a:ext uri="{FF2B5EF4-FFF2-40B4-BE49-F238E27FC236}">
                <a16:creationId xmlns:a16="http://schemas.microsoft.com/office/drawing/2014/main" id="{7CBCC349-A242-EF4A-90FD-A185C04A9AE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27C6B49-6DFC-DA43-8254-C5295A16D61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E7B1A8-5DFB-564B-BE7A-FFA421A50233}" type="slidenum">
              <a:rPr lang="en-US" smtClean="0"/>
              <a:t>‹#›</a:t>
            </a:fld>
            <a:endParaRPr lang="en-US"/>
          </a:p>
        </p:txBody>
      </p:sp>
    </p:spTree>
    <p:extLst>
      <p:ext uri="{BB962C8B-B14F-4D97-AF65-F5344CB8AC3E}">
        <p14:creationId xmlns:p14="http://schemas.microsoft.com/office/powerpoint/2010/main" val="19007578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B884E-F4C2-F24A-B45E-31B64326B02C}"/>
              </a:ext>
            </a:extLst>
          </p:cNvPr>
          <p:cNvSpPr>
            <a:spLocks noGrp="1"/>
          </p:cNvSpPr>
          <p:nvPr>
            <p:ph type="ctrTitle"/>
          </p:nvPr>
        </p:nvSpPr>
        <p:spPr>
          <a:xfrm>
            <a:off x="6700836" y="1242700"/>
            <a:ext cx="4972049" cy="2387600"/>
          </a:xfrm>
        </p:spPr>
        <p:txBody>
          <a:bodyPr>
            <a:noAutofit/>
          </a:bodyPr>
          <a:lstStyle/>
          <a:p>
            <a:r>
              <a:rPr lang="en-US" sz="4400" b="1" dirty="0"/>
              <a:t>Putting learning at the center of everything we do.</a:t>
            </a:r>
          </a:p>
        </p:txBody>
      </p:sp>
      <p:sp>
        <p:nvSpPr>
          <p:cNvPr id="3" name="Subtitle 2">
            <a:extLst>
              <a:ext uri="{FF2B5EF4-FFF2-40B4-BE49-F238E27FC236}">
                <a16:creationId xmlns:a16="http://schemas.microsoft.com/office/drawing/2014/main" id="{D9914D8C-2540-EC49-81BB-07A0C0BF576C}"/>
              </a:ext>
            </a:extLst>
          </p:cNvPr>
          <p:cNvSpPr>
            <a:spLocks noGrp="1"/>
          </p:cNvSpPr>
          <p:nvPr>
            <p:ph type="subTitle" idx="1"/>
          </p:nvPr>
        </p:nvSpPr>
        <p:spPr>
          <a:xfrm>
            <a:off x="7200901" y="5309902"/>
            <a:ext cx="4186237" cy="1184275"/>
          </a:xfrm>
        </p:spPr>
        <p:txBody>
          <a:bodyPr>
            <a:normAutofit/>
          </a:bodyPr>
          <a:lstStyle/>
          <a:p>
            <a:pPr>
              <a:lnSpc>
                <a:spcPct val="100000"/>
              </a:lnSpc>
              <a:spcBef>
                <a:spcPts val="0"/>
              </a:spcBef>
            </a:pPr>
            <a:r>
              <a:rPr lang="en-US" sz="2000" b="1" dirty="0"/>
              <a:t>Nic </a:t>
            </a:r>
            <a:r>
              <a:rPr lang="en-US" sz="2000" b="1" dirty="0" err="1"/>
              <a:t>Spaull</a:t>
            </a:r>
            <a:endParaRPr lang="en-US" sz="2000" b="1" dirty="0"/>
          </a:p>
          <a:p>
            <a:pPr>
              <a:lnSpc>
                <a:spcPct val="100000"/>
              </a:lnSpc>
              <a:spcBef>
                <a:spcPts val="0"/>
              </a:spcBef>
            </a:pPr>
            <a:r>
              <a:rPr lang="en-US" sz="1400" dirty="0"/>
              <a:t>Associate Professor of Economics </a:t>
            </a:r>
          </a:p>
          <a:p>
            <a:pPr>
              <a:lnSpc>
                <a:spcPct val="100000"/>
              </a:lnSpc>
              <a:spcBef>
                <a:spcPts val="0"/>
              </a:spcBef>
            </a:pPr>
            <a:r>
              <a:rPr lang="en-US" sz="1400" dirty="0"/>
              <a:t>Stellenbosch University </a:t>
            </a:r>
          </a:p>
        </p:txBody>
      </p:sp>
      <p:pic>
        <p:nvPicPr>
          <p:cNvPr id="4" name="Content Placeholder 4" descr="Chart, radar chart&#10;&#10;Description automatically generated">
            <a:extLst>
              <a:ext uri="{FF2B5EF4-FFF2-40B4-BE49-F238E27FC236}">
                <a16:creationId xmlns:a16="http://schemas.microsoft.com/office/drawing/2014/main" id="{C9554712-C9E7-2347-96BA-82E27B00F19E}"/>
              </a:ext>
            </a:extLst>
          </p:cNvPr>
          <p:cNvPicPr>
            <a:picLocks noChangeAspect="1"/>
          </p:cNvPicPr>
          <p:nvPr/>
        </p:nvPicPr>
        <p:blipFill rotWithShape="1">
          <a:blip r:embed="rId2"/>
          <a:srcRect t="8667" b="4112"/>
          <a:stretch/>
        </p:blipFill>
        <p:spPr>
          <a:xfrm>
            <a:off x="204788" y="822325"/>
            <a:ext cx="6328859" cy="5213349"/>
          </a:xfrm>
          <a:prstGeom prst="rect">
            <a:avLst/>
          </a:prstGeom>
        </p:spPr>
      </p:pic>
      <p:sp>
        <p:nvSpPr>
          <p:cNvPr id="5" name="Subtitle 2">
            <a:extLst>
              <a:ext uri="{FF2B5EF4-FFF2-40B4-BE49-F238E27FC236}">
                <a16:creationId xmlns:a16="http://schemas.microsoft.com/office/drawing/2014/main" id="{9BA79071-6A9C-4846-92E7-11F30B89B49E}"/>
              </a:ext>
            </a:extLst>
          </p:cNvPr>
          <p:cNvSpPr txBox="1">
            <a:spLocks/>
          </p:cNvSpPr>
          <p:nvPr/>
        </p:nvSpPr>
        <p:spPr>
          <a:xfrm>
            <a:off x="7093741" y="4125627"/>
            <a:ext cx="4186237" cy="118427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Helvetica" pitchFamily="2"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0"/>
              </a:spcBef>
            </a:pPr>
            <a:r>
              <a:rPr lang="en-US" sz="1800" dirty="0"/>
              <a:t>Premier’s Council on Skills</a:t>
            </a:r>
          </a:p>
          <a:p>
            <a:pPr>
              <a:lnSpc>
                <a:spcPct val="100000"/>
              </a:lnSpc>
              <a:spcBef>
                <a:spcPts val="0"/>
              </a:spcBef>
            </a:pPr>
            <a:r>
              <a:rPr lang="en-US" sz="1800" dirty="0"/>
              <a:t>28 Oct 2021</a:t>
            </a:r>
            <a:endParaRPr lang="en-US" sz="1400" dirty="0"/>
          </a:p>
        </p:txBody>
      </p:sp>
    </p:spTree>
    <p:extLst>
      <p:ext uri="{BB962C8B-B14F-4D97-AF65-F5344CB8AC3E}">
        <p14:creationId xmlns:p14="http://schemas.microsoft.com/office/powerpoint/2010/main" val="4067436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CFA19DA-2197-394B-A951-F38AAAFD26ED}"/>
              </a:ext>
            </a:extLst>
          </p:cNvPr>
          <p:cNvSpPr txBox="1"/>
          <p:nvPr/>
        </p:nvSpPr>
        <p:spPr>
          <a:xfrm>
            <a:off x="1313507" y="450204"/>
            <a:ext cx="9829800" cy="646331"/>
          </a:xfrm>
          <a:prstGeom prst="rect">
            <a:avLst/>
          </a:prstGeom>
          <a:noFill/>
        </p:spPr>
        <p:txBody>
          <a:bodyPr wrap="square" rtlCol="0">
            <a:spAutoFit/>
          </a:bodyPr>
          <a:lstStyle/>
          <a:p>
            <a:pPr algn="ctr"/>
            <a:r>
              <a:rPr lang="en-US" sz="3600" b="1" dirty="0">
                <a:latin typeface="Helvetica" pitchFamily="2" charset="0"/>
              </a:rPr>
              <a:t>Knowledge Capital and Economic Growth</a:t>
            </a:r>
          </a:p>
        </p:txBody>
      </p:sp>
      <p:pic>
        <p:nvPicPr>
          <p:cNvPr id="2050" name="Picture 2">
            <a:extLst>
              <a:ext uri="{FF2B5EF4-FFF2-40B4-BE49-F238E27FC236}">
                <a16:creationId xmlns:a16="http://schemas.microsoft.com/office/drawing/2014/main" id="{D33D41EF-8793-AC48-A66E-5C9FBE8074F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834" t="10338" r="28607" b="23155"/>
          <a:stretch/>
        </p:blipFill>
        <p:spPr bwMode="auto">
          <a:xfrm>
            <a:off x="6379142" y="2139773"/>
            <a:ext cx="5143501" cy="3767607"/>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PDF] Stanford University , USA , and IZA , Germany For long-term economic  development , only skills matter Economic growth determines a nation &amp;#39; s  long-term economic well-being and crucially depends on">
            <a:extLst>
              <a:ext uri="{FF2B5EF4-FFF2-40B4-BE49-F238E27FC236}">
                <a16:creationId xmlns:a16="http://schemas.microsoft.com/office/drawing/2014/main" id="{60822858-52B7-A541-8B59-1A8BEC9903D2}"/>
              </a:ext>
            </a:extLst>
          </p:cNvPr>
          <p:cNvPicPr>
            <a:picLocks noChangeAspect="1" noChangeArrowheads="1"/>
          </p:cNvPicPr>
          <p:nvPr/>
        </p:nvPicPr>
        <p:blipFill rotWithShape="1">
          <a:blip r:embed="rId4">
            <a:grayscl/>
            <a:extLst>
              <a:ext uri="{28A0092B-C50C-407E-A947-70E740481C1C}">
                <a14:useLocalDpi xmlns:a14="http://schemas.microsoft.com/office/drawing/2010/main" val="0"/>
              </a:ext>
            </a:extLst>
          </a:blip>
          <a:srcRect l="1829" t="4268" r="1631" b="16930"/>
          <a:stretch/>
        </p:blipFill>
        <p:spPr bwMode="auto">
          <a:xfrm>
            <a:off x="280347" y="2438256"/>
            <a:ext cx="5143501" cy="3303155"/>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8A0A43C0-0001-034A-AEF9-DE958ADECB57}"/>
              </a:ext>
            </a:extLst>
          </p:cNvPr>
          <p:cNvSpPr txBox="1"/>
          <p:nvPr/>
        </p:nvSpPr>
        <p:spPr>
          <a:xfrm>
            <a:off x="532001" y="1416498"/>
            <a:ext cx="4640191" cy="723275"/>
          </a:xfrm>
          <a:prstGeom prst="rect">
            <a:avLst/>
          </a:prstGeom>
          <a:solidFill>
            <a:schemeClr val="accent4">
              <a:lumMod val="20000"/>
              <a:lumOff val="80000"/>
            </a:schemeClr>
          </a:solidFill>
        </p:spPr>
        <p:txBody>
          <a:bodyPr wrap="square" rtlCol="0">
            <a:spAutoFit/>
          </a:bodyPr>
          <a:lstStyle/>
          <a:p>
            <a:pPr algn="ctr"/>
            <a:r>
              <a:rPr lang="en-US" sz="2000" dirty="0">
                <a:latin typeface="Helvetica" pitchFamily="2" charset="0"/>
              </a:rPr>
              <a:t>Figure 1 </a:t>
            </a:r>
          </a:p>
          <a:p>
            <a:pPr algn="ctr"/>
            <a:endParaRPr lang="en-US" sz="700" dirty="0">
              <a:latin typeface="Helvetica" pitchFamily="2" charset="0"/>
            </a:endParaRPr>
          </a:p>
          <a:p>
            <a:pPr algn="ctr"/>
            <a:r>
              <a:rPr lang="en-US" sz="1400" dirty="0">
                <a:latin typeface="Helvetica" pitchFamily="2" charset="0"/>
              </a:rPr>
              <a:t>Economic growth and </a:t>
            </a:r>
            <a:r>
              <a:rPr lang="en-US" sz="1400" b="1" u="sng" dirty="0">
                <a:latin typeface="Helvetica" pitchFamily="2" charset="0"/>
              </a:rPr>
              <a:t>years of schooling </a:t>
            </a:r>
            <a:r>
              <a:rPr lang="en-US" sz="1400" dirty="0">
                <a:latin typeface="Helvetica" pitchFamily="2" charset="0"/>
              </a:rPr>
              <a:t>(1960-2000)</a:t>
            </a:r>
          </a:p>
        </p:txBody>
      </p:sp>
      <p:pic>
        <p:nvPicPr>
          <p:cNvPr id="9" name="Picture 4" descr="PDF] Stanford University , USA , and IZA , Germany For long-term economic  development , only skills matter Economic growth determines a nation &amp;#39; s  long-term economic well-being and crucially depends on">
            <a:extLst>
              <a:ext uri="{FF2B5EF4-FFF2-40B4-BE49-F238E27FC236}">
                <a16:creationId xmlns:a16="http://schemas.microsoft.com/office/drawing/2014/main" id="{401670F7-9FB3-714C-8CD4-FC2E6B9AA010}"/>
              </a:ext>
            </a:extLst>
          </p:cNvPr>
          <p:cNvPicPr>
            <a:picLocks noChangeAspect="1" noChangeArrowheads="1"/>
          </p:cNvPicPr>
          <p:nvPr/>
        </p:nvPicPr>
        <p:blipFill rotWithShape="1">
          <a:blip r:embed="rId4">
            <a:grayscl/>
            <a:extLst>
              <a:ext uri="{28A0092B-C50C-407E-A947-70E740481C1C}">
                <a14:useLocalDpi xmlns:a14="http://schemas.microsoft.com/office/drawing/2010/main" val="0"/>
              </a:ext>
            </a:extLst>
          </a:blip>
          <a:srcRect l="1829" t="82769" r="1631" b="2084"/>
          <a:stretch/>
        </p:blipFill>
        <p:spPr bwMode="auto">
          <a:xfrm>
            <a:off x="280347" y="6090337"/>
            <a:ext cx="5143501" cy="634917"/>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20B1738C-43E8-DD4E-BAF4-FC59A3856013}"/>
              </a:ext>
            </a:extLst>
          </p:cNvPr>
          <p:cNvSpPr txBox="1"/>
          <p:nvPr/>
        </p:nvSpPr>
        <p:spPr>
          <a:xfrm>
            <a:off x="6882452" y="1416498"/>
            <a:ext cx="4640191" cy="723275"/>
          </a:xfrm>
          <a:prstGeom prst="rect">
            <a:avLst/>
          </a:prstGeom>
          <a:solidFill>
            <a:schemeClr val="accent4">
              <a:lumMod val="20000"/>
              <a:lumOff val="80000"/>
            </a:schemeClr>
          </a:solidFill>
        </p:spPr>
        <p:txBody>
          <a:bodyPr wrap="square" rtlCol="0">
            <a:spAutoFit/>
          </a:bodyPr>
          <a:lstStyle/>
          <a:p>
            <a:pPr algn="ctr"/>
            <a:r>
              <a:rPr lang="en-US" sz="2000" dirty="0">
                <a:latin typeface="Helvetica" pitchFamily="2" charset="0"/>
              </a:rPr>
              <a:t>Figure 2</a:t>
            </a:r>
          </a:p>
          <a:p>
            <a:pPr algn="ctr"/>
            <a:endParaRPr lang="en-US" sz="700" dirty="0">
              <a:latin typeface="Helvetica" pitchFamily="2" charset="0"/>
            </a:endParaRPr>
          </a:p>
          <a:p>
            <a:pPr algn="ctr"/>
            <a:r>
              <a:rPr lang="en-US" sz="1400" dirty="0">
                <a:latin typeface="Helvetica" pitchFamily="2" charset="0"/>
              </a:rPr>
              <a:t>Economic growth and </a:t>
            </a:r>
            <a:r>
              <a:rPr lang="en-US" sz="1400" b="1" u="sng" dirty="0">
                <a:latin typeface="Helvetica" pitchFamily="2" charset="0"/>
              </a:rPr>
              <a:t>learning outcomes </a:t>
            </a:r>
            <a:r>
              <a:rPr lang="en-US" sz="1400" dirty="0">
                <a:latin typeface="Helvetica" pitchFamily="2" charset="0"/>
              </a:rPr>
              <a:t>(1960-2000)</a:t>
            </a:r>
          </a:p>
        </p:txBody>
      </p:sp>
    </p:spTree>
    <p:extLst>
      <p:ext uri="{BB962C8B-B14F-4D97-AF65-F5344CB8AC3E}">
        <p14:creationId xmlns:p14="http://schemas.microsoft.com/office/powerpoint/2010/main" val="1585751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C5ECDB6-E1DB-204C-8701-3CAF265611F0}"/>
              </a:ext>
            </a:extLst>
          </p:cNvPr>
          <p:cNvSpPr txBox="1"/>
          <p:nvPr/>
        </p:nvSpPr>
        <p:spPr>
          <a:xfrm>
            <a:off x="7990804" y="1506537"/>
            <a:ext cx="3978775" cy="1754326"/>
          </a:xfrm>
          <a:prstGeom prst="rect">
            <a:avLst/>
          </a:prstGeom>
          <a:solidFill>
            <a:srgbClr val="DEE6F0"/>
          </a:solidFill>
        </p:spPr>
        <p:txBody>
          <a:bodyPr wrap="square" rtlCol="0">
            <a:spAutoFit/>
          </a:bodyPr>
          <a:lstStyle/>
          <a:p>
            <a:pPr algn="ctr"/>
            <a:r>
              <a:rPr lang="en-US" sz="3600" b="1" dirty="0">
                <a:latin typeface="Helvetica" pitchFamily="2" charset="0"/>
              </a:rPr>
              <a:t>Anemic economic growth of ~1% </a:t>
            </a:r>
            <a:r>
              <a:rPr lang="en-US" sz="3600" b="1" dirty="0" err="1">
                <a:latin typeface="Helvetica" pitchFamily="2" charset="0"/>
              </a:rPr>
              <a:t>p.a</a:t>
            </a:r>
            <a:r>
              <a:rPr lang="en-US" sz="3600" b="1" dirty="0">
                <a:latin typeface="Helvetica" pitchFamily="2" charset="0"/>
              </a:rPr>
              <a:t> in SA.</a:t>
            </a:r>
          </a:p>
        </p:txBody>
      </p:sp>
      <p:sp>
        <p:nvSpPr>
          <p:cNvPr id="5" name="TextBox 4">
            <a:extLst>
              <a:ext uri="{FF2B5EF4-FFF2-40B4-BE49-F238E27FC236}">
                <a16:creationId xmlns:a16="http://schemas.microsoft.com/office/drawing/2014/main" id="{AF4772F7-87ED-A44D-BC6D-D517CC9010BA}"/>
              </a:ext>
            </a:extLst>
          </p:cNvPr>
          <p:cNvSpPr txBox="1"/>
          <p:nvPr/>
        </p:nvSpPr>
        <p:spPr>
          <a:xfrm>
            <a:off x="8040351" y="3597138"/>
            <a:ext cx="3929227" cy="1569660"/>
          </a:xfrm>
          <a:prstGeom prst="rect">
            <a:avLst/>
          </a:prstGeom>
          <a:solidFill>
            <a:srgbClr val="DEE6F0"/>
          </a:solidFill>
        </p:spPr>
        <p:txBody>
          <a:bodyPr wrap="square" rtlCol="0">
            <a:spAutoFit/>
          </a:bodyPr>
          <a:lstStyle/>
          <a:p>
            <a:pPr algn="ctr"/>
            <a:r>
              <a:rPr lang="en-US" sz="3200" b="1" dirty="0">
                <a:latin typeface="Helvetica" pitchFamily="2" charset="0"/>
              </a:rPr>
              <a:t>29% unemployment in WC in Q2 2021</a:t>
            </a:r>
          </a:p>
        </p:txBody>
      </p:sp>
      <p:pic>
        <p:nvPicPr>
          <p:cNvPr id="3074" name="Picture 2">
            <a:extLst>
              <a:ext uri="{FF2B5EF4-FFF2-40B4-BE49-F238E27FC236}">
                <a16:creationId xmlns:a16="http://schemas.microsoft.com/office/drawing/2014/main" id="{E3D7D2D4-FBFC-4B47-ABCE-699D5E4FBF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55663"/>
            <a:ext cx="7742984" cy="5321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35354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4">
            <a:extLst>
              <a:ext uri="{FF2B5EF4-FFF2-40B4-BE49-F238E27FC236}">
                <a16:creationId xmlns:a16="http://schemas.microsoft.com/office/drawing/2014/main" id="{DC4A39AE-B7EA-114C-AAB6-0321BFA9F8DC}"/>
              </a:ext>
            </a:extLst>
          </p:cNvPr>
          <p:cNvPicPr>
            <a:picLocks noChangeAspect="1"/>
          </p:cNvPicPr>
          <p:nvPr/>
        </p:nvPicPr>
        <p:blipFill rotWithShape="1">
          <a:blip r:embed="rId2"/>
          <a:srcRect l="935" t="26826" r="38854" b="9824"/>
          <a:stretch/>
        </p:blipFill>
        <p:spPr>
          <a:xfrm>
            <a:off x="1741788" y="1848536"/>
            <a:ext cx="6807200" cy="4815782"/>
          </a:xfrm>
          <a:prstGeom prst="rect">
            <a:avLst/>
          </a:prstGeom>
        </p:spPr>
      </p:pic>
      <p:pic>
        <p:nvPicPr>
          <p:cNvPr id="5" name="Content Placeholder 4">
            <a:extLst>
              <a:ext uri="{FF2B5EF4-FFF2-40B4-BE49-F238E27FC236}">
                <a16:creationId xmlns:a16="http://schemas.microsoft.com/office/drawing/2014/main" id="{C8108F61-BEAB-1241-8AA3-7DEEFB9CDAE4}"/>
              </a:ext>
            </a:extLst>
          </p:cNvPr>
          <p:cNvPicPr>
            <a:picLocks noGrp="1" noChangeAspect="1"/>
          </p:cNvPicPr>
          <p:nvPr>
            <p:ph idx="1"/>
          </p:nvPr>
        </p:nvPicPr>
        <p:blipFill rotWithShape="1">
          <a:blip r:embed="rId2"/>
          <a:srcRect b="73174"/>
          <a:stretch/>
        </p:blipFill>
        <p:spPr>
          <a:xfrm>
            <a:off x="219733" y="0"/>
            <a:ext cx="9997872" cy="1803401"/>
          </a:xfrm>
        </p:spPr>
      </p:pic>
    </p:spTree>
    <p:extLst>
      <p:ext uri="{BB962C8B-B14F-4D97-AF65-F5344CB8AC3E}">
        <p14:creationId xmlns:p14="http://schemas.microsoft.com/office/powerpoint/2010/main" val="26785456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C8108F61-BEAB-1241-8AA3-7DEEFB9CDAE4}"/>
              </a:ext>
            </a:extLst>
          </p:cNvPr>
          <p:cNvPicPr>
            <a:picLocks noGrp="1" noChangeAspect="1"/>
          </p:cNvPicPr>
          <p:nvPr>
            <p:ph idx="1"/>
          </p:nvPr>
        </p:nvPicPr>
        <p:blipFill rotWithShape="1">
          <a:blip r:embed="rId2"/>
          <a:srcRect b="73174"/>
          <a:stretch/>
        </p:blipFill>
        <p:spPr>
          <a:xfrm>
            <a:off x="234722" y="1"/>
            <a:ext cx="9967893" cy="1803400"/>
          </a:xfrm>
        </p:spPr>
      </p:pic>
      <p:pic>
        <p:nvPicPr>
          <p:cNvPr id="3" name="Content Placeholder 4">
            <a:extLst>
              <a:ext uri="{FF2B5EF4-FFF2-40B4-BE49-F238E27FC236}">
                <a16:creationId xmlns:a16="http://schemas.microsoft.com/office/drawing/2014/main" id="{A6AD298D-E0D3-DF46-939C-BCAC04701E64}"/>
              </a:ext>
            </a:extLst>
          </p:cNvPr>
          <p:cNvPicPr>
            <a:picLocks noChangeAspect="1"/>
          </p:cNvPicPr>
          <p:nvPr/>
        </p:nvPicPr>
        <p:blipFill rotWithShape="1">
          <a:blip r:embed="rId2"/>
          <a:srcRect l="618" t="25693" r="39075" b="10453"/>
          <a:stretch/>
        </p:blipFill>
        <p:spPr>
          <a:xfrm>
            <a:off x="1741788" y="1803401"/>
            <a:ext cx="6807200" cy="4860916"/>
          </a:xfrm>
          <a:prstGeom prst="rect">
            <a:avLst/>
          </a:prstGeom>
        </p:spPr>
      </p:pic>
    </p:spTree>
    <p:extLst>
      <p:ext uri="{BB962C8B-B14F-4D97-AF65-F5344CB8AC3E}">
        <p14:creationId xmlns:p14="http://schemas.microsoft.com/office/powerpoint/2010/main" val="4187573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C8108F61-BEAB-1241-8AA3-7DEEFB9CDAE4}"/>
              </a:ext>
            </a:extLst>
          </p:cNvPr>
          <p:cNvPicPr>
            <a:picLocks noGrp="1" noChangeAspect="1"/>
          </p:cNvPicPr>
          <p:nvPr>
            <p:ph idx="1"/>
          </p:nvPr>
        </p:nvPicPr>
        <p:blipFill>
          <a:blip r:embed="rId2"/>
          <a:srcRect/>
          <a:stretch/>
        </p:blipFill>
        <p:spPr>
          <a:xfrm>
            <a:off x="242183" y="0"/>
            <a:ext cx="9952971" cy="6722533"/>
          </a:xfrm>
        </p:spPr>
      </p:pic>
    </p:spTree>
    <p:extLst>
      <p:ext uri="{BB962C8B-B14F-4D97-AF65-F5344CB8AC3E}">
        <p14:creationId xmlns:p14="http://schemas.microsoft.com/office/powerpoint/2010/main" val="14873344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val 8">
            <a:extLst>
              <a:ext uri="{FF2B5EF4-FFF2-40B4-BE49-F238E27FC236}">
                <a16:creationId xmlns:a16="http://schemas.microsoft.com/office/drawing/2014/main" id="{6209B1D5-C5C7-7845-8EE0-7B3D42C08B2A}"/>
              </a:ext>
            </a:extLst>
          </p:cNvPr>
          <p:cNvSpPr/>
          <p:nvPr/>
        </p:nvSpPr>
        <p:spPr>
          <a:xfrm>
            <a:off x="384048" y="265176"/>
            <a:ext cx="6096000" cy="6089904"/>
          </a:xfrm>
          <a:prstGeom prst="ellipse">
            <a:avLst/>
          </a:prstGeom>
          <a:solidFill>
            <a:srgbClr val="006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a:extLst>
              <a:ext uri="{FF2B5EF4-FFF2-40B4-BE49-F238E27FC236}">
                <a16:creationId xmlns:a16="http://schemas.microsoft.com/office/drawing/2014/main" id="{15FBD308-AC9B-2946-BAB9-8E652358F0A3}"/>
              </a:ext>
            </a:extLst>
          </p:cNvPr>
          <p:cNvGrpSpPr/>
          <p:nvPr/>
        </p:nvGrpSpPr>
        <p:grpSpPr>
          <a:xfrm>
            <a:off x="1426070" y="1256251"/>
            <a:ext cx="4011956" cy="4345498"/>
            <a:chOff x="1425444" y="1766094"/>
            <a:chExt cx="3441571" cy="3852966"/>
          </a:xfrm>
        </p:grpSpPr>
        <p:pic>
          <p:nvPicPr>
            <p:cNvPr id="6" name="Content Placeholder 4">
              <a:extLst>
                <a:ext uri="{FF2B5EF4-FFF2-40B4-BE49-F238E27FC236}">
                  <a16:creationId xmlns:a16="http://schemas.microsoft.com/office/drawing/2014/main" id="{F37E598E-4104-FC4E-96DF-3597F81CEA98}"/>
                </a:ext>
              </a:extLst>
            </p:cNvPr>
            <p:cNvPicPr>
              <a:picLocks noChangeAspect="1"/>
            </p:cNvPicPr>
            <p:nvPr/>
          </p:nvPicPr>
          <p:blipFill>
            <a:blip r:embed="rId2"/>
            <a:stretch>
              <a:fillRect/>
            </a:stretch>
          </p:blipFill>
          <p:spPr>
            <a:xfrm>
              <a:off x="1742694" y="1766094"/>
              <a:ext cx="2628900" cy="2235200"/>
            </a:xfrm>
            <a:prstGeom prst="rect">
              <a:avLst/>
            </a:prstGeom>
          </p:spPr>
        </p:pic>
        <p:pic>
          <p:nvPicPr>
            <p:cNvPr id="7" name="Content Placeholder 4">
              <a:extLst>
                <a:ext uri="{FF2B5EF4-FFF2-40B4-BE49-F238E27FC236}">
                  <a16:creationId xmlns:a16="http://schemas.microsoft.com/office/drawing/2014/main" id="{7B2076A8-A400-F348-A5C5-F8F336986B01}"/>
                </a:ext>
              </a:extLst>
            </p:cNvPr>
            <p:cNvPicPr>
              <a:picLocks noChangeAspect="1"/>
            </p:cNvPicPr>
            <p:nvPr/>
          </p:nvPicPr>
          <p:blipFill>
            <a:blip r:embed="rId3"/>
            <a:srcRect/>
            <a:stretch/>
          </p:blipFill>
          <p:spPr>
            <a:xfrm>
              <a:off x="1425444" y="4001294"/>
              <a:ext cx="3441571" cy="1617766"/>
            </a:xfrm>
            <a:prstGeom prst="rect">
              <a:avLst/>
            </a:prstGeom>
          </p:spPr>
        </p:pic>
      </p:grpSp>
      <p:pic>
        <p:nvPicPr>
          <p:cNvPr id="12" name="Picture 11" descr="Text&#10;&#10;Description automatically generated with low confidence">
            <a:extLst>
              <a:ext uri="{FF2B5EF4-FFF2-40B4-BE49-F238E27FC236}">
                <a16:creationId xmlns:a16="http://schemas.microsoft.com/office/drawing/2014/main" id="{B363BEAB-0B7B-1A4D-8679-1B22CE59AD65}"/>
              </a:ext>
            </a:extLst>
          </p:cNvPr>
          <p:cNvPicPr>
            <a:picLocks noChangeAspect="1"/>
          </p:cNvPicPr>
          <p:nvPr/>
        </p:nvPicPr>
        <p:blipFill>
          <a:blip r:embed="rId4"/>
          <a:stretch>
            <a:fillRect/>
          </a:stretch>
        </p:blipFill>
        <p:spPr>
          <a:xfrm>
            <a:off x="6958013" y="3389561"/>
            <a:ext cx="5027173" cy="3454670"/>
          </a:xfrm>
          <a:prstGeom prst="rect">
            <a:avLst/>
          </a:prstGeom>
        </p:spPr>
      </p:pic>
      <p:sp>
        <p:nvSpPr>
          <p:cNvPr id="13" name="TextBox 12">
            <a:extLst>
              <a:ext uri="{FF2B5EF4-FFF2-40B4-BE49-F238E27FC236}">
                <a16:creationId xmlns:a16="http://schemas.microsoft.com/office/drawing/2014/main" id="{48042A84-6F8B-FE48-8FFF-7F32D809D516}"/>
              </a:ext>
            </a:extLst>
          </p:cNvPr>
          <p:cNvSpPr txBox="1"/>
          <p:nvPr/>
        </p:nvSpPr>
        <p:spPr>
          <a:xfrm>
            <a:off x="7355805" y="947056"/>
            <a:ext cx="3918060" cy="1569660"/>
          </a:xfrm>
          <a:prstGeom prst="rect">
            <a:avLst/>
          </a:prstGeom>
          <a:noFill/>
        </p:spPr>
        <p:txBody>
          <a:bodyPr wrap="none" rtlCol="0">
            <a:spAutoFit/>
          </a:bodyPr>
          <a:lstStyle/>
          <a:p>
            <a:r>
              <a:rPr lang="en-US" sz="4800" b="1" dirty="0">
                <a:latin typeface="Helvetica" pitchFamily="2" charset="0"/>
              </a:rPr>
              <a:t>What can </a:t>
            </a:r>
          </a:p>
          <a:p>
            <a:r>
              <a:rPr lang="en-US" sz="4800" b="1" dirty="0">
                <a:latin typeface="Helvetica" pitchFamily="2" charset="0"/>
              </a:rPr>
              <a:t>industry do?</a:t>
            </a:r>
          </a:p>
        </p:txBody>
      </p:sp>
      <p:sp>
        <p:nvSpPr>
          <p:cNvPr id="14" name="TextBox 13">
            <a:extLst>
              <a:ext uri="{FF2B5EF4-FFF2-40B4-BE49-F238E27FC236}">
                <a16:creationId xmlns:a16="http://schemas.microsoft.com/office/drawing/2014/main" id="{33D70BDB-8980-0F4A-A798-BD30D8C6C302}"/>
              </a:ext>
            </a:extLst>
          </p:cNvPr>
          <p:cNvSpPr txBox="1"/>
          <p:nvPr/>
        </p:nvSpPr>
        <p:spPr>
          <a:xfrm>
            <a:off x="1984656" y="5324846"/>
            <a:ext cx="1601208" cy="384721"/>
          </a:xfrm>
          <a:prstGeom prst="rect">
            <a:avLst/>
          </a:prstGeom>
          <a:noFill/>
        </p:spPr>
        <p:txBody>
          <a:bodyPr wrap="none" rtlCol="0">
            <a:spAutoFit/>
          </a:bodyPr>
          <a:lstStyle/>
          <a:p>
            <a:pPr marL="285750" indent="-285750">
              <a:buFont typeface="Arial" panose="020B0604020202020204" pitchFamily="34" charset="0"/>
              <a:buChar char="•"/>
            </a:pPr>
            <a:r>
              <a:rPr lang="en-US" sz="1900" i="1" dirty="0">
                <a:solidFill>
                  <a:schemeClr val="bg1"/>
                </a:solidFill>
                <a:latin typeface="Helvetica" pitchFamily="2" charset="0"/>
              </a:rPr>
              <a:t>Vocational</a:t>
            </a:r>
          </a:p>
        </p:txBody>
      </p:sp>
    </p:spTree>
    <p:extLst>
      <p:ext uri="{BB962C8B-B14F-4D97-AF65-F5344CB8AC3E}">
        <p14:creationId xmlns:p14="http://schemas.microsoft.com/office/powerpoint/2010/main" val="3770522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Logo&#10;&#10;Description automatically generated with medium confidence">
            <a:extLst>
              <a:ext uri="{FF2B5EF4-FFF2-40B4-BE49-F238E27FC236}">
                <a16:creationId xmlns:a16="http://schemas.microsoft.com/office/drawing/2014/main" id="{4302FABE-DD30-9A4C-8BED-8A6819F8492B}"/>
              </a:ext>
            </a:extLst>
          </p:cNvPr>
          <p:cNvPicPr>
            <a:picLocks noGrp="1" noChangeAspect="1"/>
          </p:cNvPicPr>
          <p:nvPr>
            <p:ph idx="1"/>
          </p:nvPr>
        </p:nvPicPr>
        <p:blipFill>
          <a:blip r:embed="rId2"/>
          <a:stretch>
            <a:fillRect/>
          </a:stretch>
        </p:blipFill>
        <p:spPr>
          <a:xfrm>
            <a:off x="509588" y="406862"/>
            <a:ext cx="4576762" cy="6044275"/>
          </a:xfrm>
          <a:prstGeom prst="rect">
            <a:avLst/>
          </a:prstGeom>
          <a:ln>
            <a:noFill/>
          </a:ln>
          <a:effectLst>
            <a:outerShdw blurRad="292100" dist="139700" dir="2700000" algn="tl" rotWithShape="0">
              <a:srgbClr val="333333">
                <a:alpha val="65000"/>
              </a:srgbClr>
            </a:outerShdw>
          </a:effectLst>
        </p:spPr>
      </p:pic>
      <p:pic>
        <p:nvPicPr>
          <p:cNvPr id="6" name="Content Placeholder 4">
            <a:extLst>
              <a:ext uri="{FF2B5EF4-FFF2-40B4-BE49-F238E27FC236}">
                <a16:creationId xmlns:a16="http://schemas.microsoft.com/office/drawing/2014/main" id="{DD0CAD89-1782-E845-B764-4E7E27B74789}"/>
              </a:ext>
            </a:extLst>
          </p:cNvPr>
          <p:cNvPicPr>
            <a:picLocks noChangeAspect="1"/>
          </p:cNvPicPr>
          <p:nvPr/>
        </p:nvPicPr>
        <p:blipFill>
          <a:blip r:embed="rId3"/>
          <a:srcRect/>
          <a:stretch/>
        </p:blipFill>
        <p:spPr>
          <a:xfrm>
            <a:off x="5976937" y="1333293"/>
            <a:ext cx="5317110" cy="4191414"/>
          </a:xfrm>
          <a:prstGeom prst="rect">
            <a:avLst/>
          </a:prstGeom>
          <a:ln>
            <a:noFill/>
          </a:ln>
          <a:effectLst>
            <a:outerShdw blurRad="292100" dist="139700" dir="2700000" algn="tl" rotWithShape="0">
              <a:srgbClr val="333333">
                <a:alpha val="65000"/>
              </a:srgbClr>
            </a:outerShdw>
          </a:effectLst>
        </p:spPr>
      </p:pic>
      <p:sp>
        <p:nvSpPr>
          <p:cNvPr id="7" name="Rectangle 6">
            <a:extLst>
              <a:ext uri="{FF2B5EF4-FFF2-40B4-BE49-F238E27FC236}">
                <a16:creationId xmlns:a16="http://schemas.microsoft.com/office/drawing/2014/main" id="{D04BE4B7-D1D3-3D4F-8DB6-DCB2E8BEA776}"/>
              </a:ext>
            </a:extLst>
          </p:cNvPr>
          <p:cNvSpPr/>
          <p:nvPr/>
        </p:nvSpPr>
        <p:spPr>
          <a:xfrm>
            <a:off x="9270736" y="5816083"/>
            <a:ext cx="1776448" cy="307777"/>
          </a:xfrm>
          <a:prstGeom prst="rect">
            <a:avLst/>
          </a:prstGeom>
        </p:spPr>
        <p:txBody>
          <a:bodyPr wrap="none">
            <a:spAutoFit/>
          </a:bodyPr>
          <a:lstStyle/>
          <a:p>
            <a:r>
              <a:rPr lang="en-US" sz="1400" dirty="0">
                <a:solidFill>
                  <a:schemeClr val="bg1">
                    <a:lumMod val="65000"/>
                  </a:schemeClr>
                </a:solidFill>
                <a:latin typeface="Helvetica" pitchFamily="2" charset="0"/>
              </a:rPr>
              <a:t>(WDR, 2018: p.159)</a:t>
            </a:r>
            <a:endParaRPr lang="en-US" sz="1400" dirty="0">
              <a:latin typeface="Helvetica" pitchFamily="2" charset="0"/>
            </a:endParaRPr>
          </a:p>
        </p:txBody>
      </p:sp>
    </p:spTree>
    <p:extLst>
      <p:ext uri="{BB962C8B-B14F-4D97-AF65-F5344CB8AC3E}">
        <p14:creationId xmlns:p14="http://schemas.microsoft.com/office/powerpoint/2010/main" val="5076995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741CC5-C7C7-6C46-8DE4-34B6D58734D8}"/>
              </a:ext>
            </a:extLst>
          </p:cNvPr>
          <p:cNvSpPr>
            <a:spLocks noGrp="1"/>
          </p:cNvSpPr>
          <p:nvPr>
            <p:ph type="title"/>
          </p:nvPr>
        </p:nvSpPr>
        <p:spPr>
          <a:xfrm>
            <a:off x="838200" y="508000"/>
            <a:ext cx="10515600" cy="1325563"/>
          </a:xfrm>
        </p:spPr>
        <p:txBody>
          <a:bodyPr>
            <a:normAutofit fontScale="90000"/>
          </a:bodyPr>
          <a:lstStyle/>
          <a:p>
            <a:r>
              <a:rPr lang="en-US" dirty="0"/>
              <a:t>Features of successful job training programs </a:t>
            </a:r>
            <a:br>
              <a:rPr lang="en-US" dirty="0"/>
            </a:br>
            <a:r>
              <a:rPr lang="en-US" sz="700" dirty="0"/>
              <a:t> </a:t>
            </a:r>
            <a:br>
              <a:rPr lang="en-US" dirty="0"/>
            </a:br>
            <a:r>
              <a:rPr lang="en-US" sz="2000" dirty="0">
                <a:solidFill>
                  <a:schemeClr val="bg1">
                    <a:lumMod val="65000"/>
                  </a:schemeClr>
                </a:solidFill>
              </a:rPr>
              <a:t>(WDR, 2018: p.154)</a:t>
            </a:r>
            <a:endParaRPr lang="en-US" dirty="0">
              <a:solidFill>
                <a:schemeClr val="bg1">
                  <a:lumMod val="65000"/>
                </a:schemeClr>
              </a:solidFill>
            </a:endParaRPr>
          </a:p>
        </p:txBody>
      </p:sp>
      <p:sp>
        <p:nvSpPr>
          <p:cNvPr id="3" name="Content Placeholder 2">
            <a:extLst>
              <a:ext uri="{FF2B5EF4-FFF2-40B4-BE49-F238E27FC236}">
                <a16:creationId xmlns:a16="http://schemas.microsoft.com/office/drawing/2014/main" id="{5D5662FE-FC25-D848-94D9-30257D844ABD}"/>
              </a:ext>
            </a:extLst>
          </p:cNvPr>
          <p:cNvSpPr>
            <a:spLocks noGrp="1"/>
          </p:cNvSpPr>
          <p:nvPr>
            <p:ph idx="1"/>
          </p:nvPr>
        </p:nvSpPr>
        <p:spPr>
          <a:xfrm>
            <a:off x="363973" y="2243139"/>
            <a:ext cx="2753546" cy="2161382"/>
          </a:xfrm>
          <a:solidFill>
            <a:schemeClr val="bg1">
              <a:lumMod val="95000"/>
            </a:schemeClr>
          </a:solidFill>
        </p:spPr>
        <p:txBody>
          <a:bodyPr>
            <a:normAutofit fontScale="32500" lnSpcReduction="20000"/>
          </a:bodyPr>
          <a:lstStyle/>
          <a:p>
            <a:pPr marL="0" indent="0">
              <a:lnSpc>
                <a:spcPct val="120000"/>
              </a:lnSpc>
              <a:buNone/>
            </a:pPr>
            <a:r>
              <a:rPr lang="en-US" sz="4300" b="1" dirty="0"/>
              <a:t>1. Establishing partnerships before training is designed </a:t>
            </a:r>
            <a:r>
              <a:rPr lang="en-US" sz="3100" dirty="0"/>
              <a:t>Sectoral training programs partner learners with employers early and sustain their commitment. “These programs set up partnerships between intermediary institutions – </a:t>
            </a:r>
            <a:r>
              <a:rPr lang="en-US" sz="3100" dirty="0">
                <a:solidFill>
                  <a:srgbClr val="C00000"/>
                </a:solidFill>
              </a:rPr>
              <a:t>usually network aggregators or nonprofits with industry-specific expertise </a:t>
            </a:r>
            <a:r>
              <a:rPr lang="en-US" sz="3100" dirty="0"/>
              <a:t>– and employers in an industry to anticipate job openings, design program content and maximize potential placement.</a:t>
            </a:r>
            <a:endParaRPr lang="en-US" dirty="0"/>
          </a:p>
        </p:txBody>
      </p:sp>
      <p:pic>
        <p:nvPicPr>
          <p:cNvPr id="7" name="Picture 6" descr="A picture containing logo&#10;&#10;Description automatically generated">
            <a:extLst>
              <a:ext uri="{FF2B5EF4-FFF2-40B4-BE49-F238E27FC236}">
                <a16:creationId xmlns:a16="http://schemas.microsoft.com/office/drawing/2014/main" id="{96A0AC2F-EFD7-CB45-9ECF-A591B0ABB080}"/>
              </a:ext>
            </a:extLst>
          </p:cNvPr>
          <p:cNvPicPr>
            <a:picLocks noChangeAspect="1"/>
          </p:cNvPicPr>
          <p:nvPr/>
        </p:nvPicPr>
        <p:blipFill>
          <a:blip r:embed="rId2"/>
          <a:stretch>
            <a:fillRect/>
          </a:stretch>
        </p:blipFill>
        <p:spPr>
          <a:xfrm>
            <a:off x="6629401" y="4234260"/>
            <a:ext cx="2463800" cy="2565400"/>
          </a:xfrm>
          <a:prstGeom prst="rect">
            <a:avLst/>
          </a:prstGeom>
        </p:spPr>
      </p:pic>
      <p:pic>
        <p:nvPicPr>
          <p:cNvPr id="9" name="Picture 8">
            <a:extLst>
              <a:ext uri="{FF2B5EF4-FFF2-40B4-BE49-F238E27FC236}">
                <a16:creationId xmlns:a16="http://schemas.microsoft.com/office/drawing/2014/main" id="{45A7E6EC-1E2E-7A41-AA5C-F77EC8D66C94}"/>
              </a:ext>
            </a:extLst>
          </p:cNvPr>
          <p:cNvPicPr>
            <a:picLocks noChangeAspect="1"/>
          </p:cNvPicPr>
          <p:nvPr/>
        </p:nvPicPr>
        <p:blipFill>
          <a:blip r:embed="rId3"/>
          <a:srcRect/>
          <a:stretch/>
        </p:blipFill>
        <p:spPr>
          <a:xfrm>
            <a:off x="3206384" y="4230125"/>
            <a:ext cx="2463800" cy="2488561"/>
          </a:xfrm>
          <a:prstGeom prst="rect">
            <a:avLst/>
          </a:prstGeom>
        </p:spPr>
      </p:pic>
      <p:sp>
        <p:nvSpPr>
          <p:cNvPr id="10" name="Content Placeholder 2">
            <a:extLst>
              <a:ext uri="{FF2B5EF4-FFF2-40B4-BE49-F238E27FC236}">
                <a16:creationId xmlns:a16="http://schemas.microsoft.com/office/drawing/2014/main" id="{7BF27BA3-74C3-0649-B3C9-B3ACDF0881EE}"/>
              </a:ext>
            </a:extLst>
          </p:cNvPr>
          <p:cNvSpPr txBox="1">
            <a:spLocks/>
          </p:cNvSpPr>
          <p:nvPr/>
        </p:nvSpPr>
        <p:spPr>
          <a:xfrm>
            <a:off x="3326879" y="2243138"/>
            <a:ext cx="2705621" cy="2161382"/>
          </a:xfrm>
          <a:prstGeom prst="rect">
            <a:avLst/>
          </a:prstGeom>
          <a:solidFill>
            <a:schemeClr val="bg1">
              <a:lumMod val="95000"/>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1500" b="1" dirty="0"/>
              <a:t>2. Combining classroom with workplace learning</a:t>
            </a:r>
          </a:p>
          <a:p>
            <a:pPr marL="0" indent="0">
              <a:lnSpc>
                <a:spcPct val="100000"/>
              </a:lnSpc>
              <a:buNone/>
            </a:pPr>
            <a:r>
              <a:rPr lang="en-US" sz="1100" dirty="0"/>
              <a:t>Formal apprenticeships are a common way to combine classroom with workplace learning; such programs are often referred to as </a:t>
            </a:r>
            <a:r>
              <a:rPr lang="en-US" sz="1100" dirty="0">
                <a:solidFill>
                  <a:srgbClr val="C00000"/>
                </a:solidFill>
              </a:rPr>
              <a:t>“learning while earning.” </a:t>
            </a:r>
            <a:r>
              <a:rPr lang="en-US" sz="1100" dirty="0"/>
              <a:t>Good programs offer structured training, a professional trainer and a written contract stipulating arrangements and assessments</a:t>
            </a:r>
          </a:p>
        </p:txBody>
      </p:sp>
      <p:sp>
        <p:nvSpPr>
          <p:cNvPr id="11" name="Content Placeholder 2">
            <a:extLst>
              <a:ext uri="{FF2B5EF4-FFF2-40B4-BE49-F238E27FC236}">
                <a16:creationId xmlns:a16="http://schemas.microsoft.com/office/drawing/2014/main" id="{BAE40084-3384-2D48-87EA-0097952FC838}"/>
              </a:ext>
            </a:extLst>
          </p:cNvPr>
          <p:cNvSpPr txBox="1">
            <a:spLocks/>
          </p:cNvSpPr>
          <p:nvPr/>
        </p:nvSpPr>
        <p:spPr>
          <a:xfrm>
            <a:off x="6330157" y="2243138"/>
            <a:ext cx="2513313" cy="2175669"/>
          </a:xfrm>
          <a:prstGeom prst="rect">
            <a:avLst/>
          </a:prstGeom>
          <a:solidFill>
            <a:schemeClr val="bg1">
              <a:lumMod val="95000"/>
            </a:schemeClr>
          </a:solidFill>
        </p:spPr>
        <p:txBody>
          <a:bodyPr vert="horz" lIns="91440" tIns="45720" rIns="91440" bIns="45720" rtlCol="0">
            <a:normAutofit fontScale="4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US" sz="3600" b="1" dirty="0"/>
              <a:t>3. Identifying capable teachers </a:t>
            </a:r>
          </a:p>
          <a:p>
            <a:pPr marL="0" indent="0">
              <a:lnSpc>
                <a:spcPct val="120000"/>
              </a:lnSpc>
              <a:buNone/>
            </a:pPr>
            <a:r>
              <a:rPr lang="en-US" dirty="0"/>
              <a:t>Successful approaches to training depend on </a:t>
            </a:r>
            <a:r>
              <a:rPr lang="en-US" dirty="0">
                <a:solidFill>
                  <a:srgbClr val="C00000"/>
                </a:solidFill>
              </a:rPr>
              <a:t>capable teachers with industry experti</a:t>
            </a:r>
            <a:r>
              <a:rPr lang="en-US" dirty="0"/>
              <a:t>se who can tailor training to meet job requirements. Students gaps in foundational skills and lack of motivation intensify the complexity of teachers’ roles and responsibilities.</a:t>
            </a:r>
          </a:p>
        </p:txBody>
      </p:sp>
      <p:sp>
        <p:nvSpPr>
          <p:cNvPr id="12" name="Content Placeholder 2">
            <a:extLst>
              <a:ext uri="{FF2B5EF4-FFF2-40B4-BE49-F238E27FC236}">
                <a16:creationId xmlns:a16="http://schemas.microsoft.com/office/drawing/2014/main" id="{3B0B0BA0-7749-334A-919F-9883FEA9E722}"/>
              </a:ext>
            </a:extLst>
          </p:cNvPr>
          <p:cNvSpPr txBox="1">
            <a:spLocks/>
          </p:cNvSpPr>
          <p:nvPr/>
        </p:nvSpPr>
        <p:spPr>
          <a:xfrm>
            <a:off x="9093201" y="2228851"/>
            <a:ext cx="2933700" cy="2175669"/>
          </a:xfrm>
          <a:prstGeom prst="rect">
            <a:avLst/>
          </a:prstGeom>
          <a:solidFill>
            <a:schemeClr val="bg1">
              <a:lumMod val="95000"/>
            </a:schemeClr>
          </a:solidFill>
        </p:spPr>
        <p:txBody>
          <a:bodyPr vert="horz" lIns="91440" tIns="45720" rIns="91440" bIns="45720" rtlCol="0">
            <a:normAutofit fontScale="4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US" sz="3600" b="1" dirty="0"/>
              <a:t>4. Creating certification frameworks that are relevant, modular &amp; widely recognized </a:t>
            </a:r>
          </a:p>
          <a:p>
            <a:pPr marL="0" indent="0">
              <a:lnSpc>
                <a:spcPct val="120000"/>
              </a:lnSpc>
              <a:buNone/>
            </a:pPr>
            <a:r>
              <a:rPr lang="en-US" dirty="0"/>
              <a:t>Industries need to be involved in creating and recognizing specific and</a:t>
            </a:r>
            <a:r>
              <a:rPr lang="en-US" dirty="0">
                <a:solidFill>
                  <a:srgbClr val="C00000"/>
                </a:solidFill>
              </a:rPr>
              <a:t> shared certification frameworks</a:t>
            </a:r>
            <a:r>
              <a:rPr lang="en-US" dirty="0"/>
              <a:t> that can be built on as students progress through their careers progress.  </a:t>
            </a:r>
          </a:p>
        </p:txBody>
      </p:sp>
      <p:pic>
        <p:nvPicPr>
          <p:cNvPr id="13" name="Picture 12">
            <a:extLst>
              <a:ext uri="{FF2B5EF4-FFF2-40B4-BE49-F238E27FC236}">
                <a16:creationId xmlns:a16="http://schemas.microsoft.com/office/drawing/2014/main" id="{5D79D330-8A0A-9D47-954E-F883078E32EE}"/>
              </a:ext>
            </a:extLst>
          </p:cNvPr>
          <p:cNvPicPr>
            <a:picLocks noChangeAspect="1"/>
          </p:cNvPicPr>
          <p:nvPr/>
        </p:nvPicPr>
        <p:blipFill>
          <a:blip r:embed="rId4"/>
          <a:srcRect/>
          <a:stretch/>
        </p:blipFill>
        <p:spPr>
          <a:xfrm>
            <a:off x="339120" y="4554935"/>
            <a:ext cx="2082068" cy="2178163"/>
          </a:xfrm>
          <a:prstGeom prst="rect">
            <a:avLst/>
          </a:prstGeom>
        </p:spPr>
      </p:pic>
      <p:pic>
        <p:nvPicPr>
          <p:cNvPr id="14" name="Picture 13">
            <a:extLst>
              <a:ext uri="{FF2B5EF4-FFF2-40B4-BE49-F238E27FC236}">
                <a16:creationId xmlns:a16="http://schemas.microsoft.com/office/drawing/2014/main" id="{D7E6BA1C-1522-344F-AAD5-DEACD8EA167D}"/>
              </a:ext>
            </a:extLst>
          </p:cNvPr>
          <p:cNvPicPr>
            <a:picLocks noChangeAspect="1"/>
          </p:cNvPicPr>
          <p:nvPr/>
        </p:nvPicPr>
        <p:blipFill>
          <a:blip r:embed="rId5"/>
          <a:srcRect/>
          <a:stretch/>
        </p:blipFill>
        <p:spPr>
          <a:xfrm>
            <a:off x="9511922" y="4404520"/>
            <a:ext cx="2340958" cy="2088355"/>
          </a:xfrm>
          <a:prstGeom prst="rect">
            <a:avLst/>
          </a:prstGeom>
        </p:spPr>
      </p:pic>
    </p:spTree>
    <p:extLst>
      <p:ext uri="{BB962C8B-B14F-4D97-AF65-F5344CB8AC3E}">
        <p14:creationId xmlns:p14="http://schemas.microsoft.com/office/powerpoint/2010/main" val="2276303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P spid="10" grpId="0" animBg="1"/>
      <p:bldP spid="11" grpId="0" animBg="1"/>
      <p:bldP spid="1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val 8">
            <a:extLst>
              <a:ext uri="{FF2B5EF4-FFF2-40B4-BE49-F238E27FC236}">
                <a16:creationId xmlns:a16="http://schemas.microsoft.com/office/drawing/2014/main" id="{6209B1D5-C5C7-7845-8EE0-7B3D42C08B2A}"/>
              </a:ext>
            </a:extLst>
          </p:cNvPr>
          <p:cNvSpPr/>
          <p:nvPr/>
        </p:nvSpPr>
        <p:spPr>
          <a:xfrm>
            <a:off x="384048" y="265176"/>
            <a:ext cx="6096000" cy="6089904"/>
          </a:xfrm>
          <a:prstGeom prst="ellipse">
            <a:avLst/>
          </a:prstGeom>
          <a:solidFill>
            <a:srgbClr val="006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a:extLst>
              <a:ext uri="{FF2B5EF4-FFF2-40B4-BE49-F238E27FC236}">
                <a16:creationId xmlns:a16="http://schemas.microsoft.com/office/drawing/2014/main" id="{15FBD308-AC9B-2946-BAB9-8E652358F0A3}"/>
              </a:ext>
            </a:extLst>
          </p:cNvPr>
          <p:cNvGrpSpPr/>
          <p:nvPr/>
        </p:nvGrpSpPr>
        <p:grpSpPr>
          <a:xfrm>
            <a:off x="1426070" y="1256251"/>
            <a:ext cx="4011956" cy="4345498"/>
            <a:chOff x="1425444" y="1766094"/>
            <a:chExt cx="3441571" cy="3852966"/>
          </a:xfrm>
        </p:grpSpPr>
        <p:pic>
          <p:nvPicPr>
            <p:cNvPr id="6" name="Content Placeholder 4">
              <a:extLst>
                <a:ext uri="{FF2B5EF4-FFF2-40B4-BE49-F238E27FC236}">
                  <a16:creationId xmlns:a16="http://schemas.microsoft.com/office/drawing/2014/main" id="{F37E598E-4104-FC4E-96DF-3597F81CEA98}"/>
                </a:ext>
              </a:extLst>
            </p:cNvPr>
            <p:cNvPicPr>
              <a:picLocks noChangeAspect="1"/>
            </p:cNvPicPr>
            <p:nvPr/>
          </p:nvPicPr>
          <p:blipFill>
            <a:blip r:embed="rId2"/>
            <a:stretch>
              <a:fillRect/>
            </a:stretch>
          </p:blipFill>
          <p:spPr>
            <a:xfrm>
              <a:off x="1742694" y="1766094"/>
              <a:ext cx="2628900" cy="2235200"/>
            </a:xfrm>
            <a:prstGeom prst="rect">
              <a:avLst/>
            </a:prstGeom>
          </p:spPr>
        </p:pic>
        <p:pic>
          <p:nvPicPr>
            <p:cNvPr id="7" name="Content Placeholder 4">
              <a:extLst>
                <a:ext uri="{FF2B5EF4-FFF2-40B4-BE49-F238E27FC236}">
                  <a16:creationId xmlns:a16="http://schemas.microsoft.com/office/drawing/2014/main" id="{7B2076A8-A400-F348-A5C5-F8F336986B01}"/>
                </a:ext>
              </a:extLst>
            </p:cNvPr>
            <p:cNvPicPr>
              <a:picLocks noChangeAspect="1"/>
            </p:cNvPicPr>
            <p:nvPr/>
          </p:nvPicPr>
          <p:blipFill>
            <a:blip r:embed="rId3"/>
            <a:srcRect/>
            <a:stretch/>
          </p:blipFill>
          <p:spPr>
            <a:xfrm>
              <a:off x="1425444" y="4001294"/>
              <a:ext cx="3441571" cy="1617766"/>
            </a:xfrm>
            <a:prstGeom prst="rect">
              <a:avLst/>
            </a:prstGeom>
          </p:spPr>
        </p:pic>
      </p:grpSp>
      <p:sp>
        <p:nvSpPr>
          <p:cNvPr id="13" name="TextBox 12">
            <a:extLst>
              <a:ext uri="{FF2B5EF4-FFF2-40B4-BE49-F238E27FC236}">
                <a16:creationId xmlns:a16="http://schemas.microsoft.com/office/drawing/2014/main" id="{48042A84-6F8B-FE48-8FFF-7F32D809D516}"/>
              </a:ext>
            </a:extLst>
          </p:cNvPr>
          <p:cNvSpPr txBox="1"/>
          <p:nvPr/>
        </p:nvSpPr>
        <p:spPr>
          <a:xfrm>
            <a:off x="7109306" y="2397948"/>
            <a:ext cx="4718847" cy="2062103"/>
          </a:xfrm>
          <a:prstGeom prst="rect">
            <a:avLst/>
          </a:prstGeom>
          <a:noFill/>
        </p:spPr>
        <p:txBody>
          <a:bodyPr wrap="square" rtlCol="0">
            <a:spAutoFit/>
          </a:bodyPr>
          <a:lstStyle/>
          <a:p>
            <a:r>
              <a:rPr lang="en-US" sz="3200" b="1" dirty="0">
                <a:latin typeface="Helvetica" pitchFamily="2" charset="0"/>
              </a:rPr>
              <a:t>However, it’s a mistake to think you can focus on technical skills in isolation…</a:t>
            </a:r>
          </a:p>
        </p:txBody>
      </p:sp>
      <p:sp>
        <p:nvSpPr>
          <p:cNvPr id="14" name="TextBox 13">
            <a:extLst>
              <a:ext uri="{FF2B5EF4-FFF2-40B4-BE49-F238E27FC236}">
                <a16:creationId xmlns:a16="http://schemas.microsoft.com/office/drawing/2014/main" id="{33D70BDB-8980-0F4A-A798-BD30D8C6C302}"/>
              </a:ext>
            </a:extLst>
          </p:cNvPr>
          <p:cNvSpPr txBox="1"/>
          <p:nvPr/>
        </p:nvSpPr>
        <p:spPr>
          <a:xfrm>
            <a:off x="1984656" y="5324846"/>
            <a:ext cx="1601208" cy="384721"/>
          </a:xfrm>
          <a:prstGeom prst="rect">
            <a:avLst/>
          </a:prstGeom>
          <a:noFill/>
        </p:spPr>
        <p:txBody>
          <a:bodyPr wrap="none" rtlCol="0">
            <a:spAutoFit/>
          </a:bodyPr>
          <a:lstStyle/>
          <a:p>
            <a:pPr marL="285750" indent="-285750">
              <a:buFont typeface="Arial" panose="020B0604020202020204" pitchFamily="34" charset="0"/>
              <a:buChar char="•"/>
            </a:pPr>
            <a:r>
              <a:rPr lang="en-US" sz="1900" i="1" dirty="0">
                <a:solidFill>
                  <a:schemeClr val="bg1"/>
                </a:solidFill>
                <a:latin typeface="Helvetica" pitchFamily="2" charset="0"/>
              </a:rPr>
              <a:t>Vocational</a:t>
            </a:r>
          </a:p>
        </p:txBody>
      </p:sp>
    </p:spTree>
    <p:extLst>
      <p:ext uri="{BB962C8B-B14F-4D97-AF65-F5344CB8AC3E}">
        <p14:creationId xmlns:p14="http://schemas.microsoft.com/office/powerpoint/2010/main" val="24977019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8F41D-A195-1840-A6BD-9DE7EF811FD4}"/>
              </a:ext>
            </a:extLst>
          </p:cNvPr>
          <p:cNvSpPr>
            <a:spLocks noGrp="1"/>
          </p:cNvSpPr>
          <p:nvPr>
            <p:ph type="title"/>
          </p:nvPr>
        </p:nvSpPr>
        <p:spPr>
          <a:xfrm>
            <a:off x="7225454" y="1807992"/>
            <a:ext cx="4441613" cy="3242014"/>
          </a:xfrm>
        </p:spPr>
        <p:txBody>
          <a:bodyPr>
            <a:noAutofit/>
          </a:bodyPr>
          <a:lstStyle/>
          <a:p>
            <a:r>
              <a:rPr lang="en-US" b="1" dirty="0"/>
              <a:t>Cognitive</a:t>
            </a:r>
            <a:r>
              <a:rPr lang="en-US" dirty="0"/>
              <a:t>,</a:t>
            </a:r>
            <a:br>
              <a:rPr lang="en-US" dirty="0"/>
            </a:br>
            <a:r>
              <a:rPr lang="en-US" sz="1000" dirty="0"/>
              <a:t> </a:t>
            </a:r>
            <a:br>
              <a:rPr lang="en-US" dirty="0"/>
            </a:br>
            <a:r>
              <a:rPr lang="en-US" b="1" dirty="0"/>
              <a:t>socioemotional</a:t>
            </a:r>
            <a:br>
              <a:rPr lang="en-US" b="1" dirty="0"/>
            </a:br>
            <a:r>
              <a:rPr lang="en-US" sz="700" b="1" dirty="0"/>
              <a:t> </a:t>
            </a:r>
            <a:br>
              <a:rPr lang="en-US" b="1" dirty="0"/>
            </a:br>
            <a:r>
              <a:rPr lang="en-US" dirty="0"/>
              <a:t> &amp; </a:t>
            </a:r>
            <a:r>
              <a:rPr lang="en-US" b="1" dirty="0"/>
              <a:t>technical</a:t>
            </a:r>
            <a:br>
              <a:rPr lang="en-US" b="1" dirty="0"/>
            </a:br>
            <a:r>
              <a:rPr lang="en-US" sz="600" b="1" dirty="0"/>
              <a:t> </a:t>
            </a:r>
            <a:br>
              <a:rPr lang="en-US" sz="600" b="1" dirty="0"/>
            </a:br>
            <a:r>
              <a:rPr lang="en-US" dirty="0"/>
              <a:t>skills interact</a:t>
            </a:r>
          </a:p>
        </p:txBody>
      </p:sp>
      <p:pic>
        <p:nvPicPr>
          <p:cNvPr id="7" name="Content Placeholder 6">
            <a:extLst>
              <a:ext uri="{FF2B5EF4-FFF2-40B4-BE49-F238E27FC236}">
                <a16:creationId xmlns:a16="http://schemas.microsoft.com/office/drawing/2014/main" id="{4A936264-0FDD-384A-B586-EE79024163DA}"/>
              </a:ext>
            </a:extLst>
          </p:cNvPr>
          <p:cNvPicPr>
            <a:picLocks noGrp="1" noChangeAspect="1"/>
          </p:cNvPicPr>
          <p:nvPr>
            <p:ph idx="1"/>
          </p:nvPr>
        </p:nvPicPr>
        <p:blipFill>
          <a:blip r:embed="rId2"/>
          <a:srcRect t="1168" b="1168"/>
          <a:stretch/>
        </p:blipFill>
        <p:spPr>
          <a:xfrm>
            <a:off x="524933" y="249283"/>
            <a:ext cx="5952320" cy="6359433"/>
          </a:xfrm>
        </p:spPr>
      </p:pic>
      <p:sp>
        <p:nvSpPr>
          <p:cNvPr id="4" name="TextBox 3">
            <a:extLst>
              <a:ext uri="{FF2B5EF4-FFF2-40B4-BE49-F238E27FC236}">
                <a16:creationId xmlns:a16="http://schemas.microsoft.com/office/drawing/2014/main" id="{1DBBBB94-44F6-CD4F-B2AF-2A809588AEA5}"/>
              </a:ext>
            </a:extLst>
          </p:cNvPr>
          <p:cNvSpPr txBox="1"/>
          <p:nvPr/>
        </p:nvSpPr>
        <p:spPr>
          <a:xfrm>
            <a:off x="4490030" y="4414545"/>
            <a:ext cx="723275" cy="215444"/>
          </a:xfrm>
          <a:prstGeom prst="rect">
            <a:avLst/>
          </a:prstGeom>
          <a:noFill/>
        </p:spPr>
        <p:txBody>
          <a:bodyPr wrap="none" rtlCol="0">
            <a:spAutoFit/>
          </a:bodyPr>
          <a:lstStyle/>
          <a:p>
            <a:r>
              <a:rPr lang="en-US" sz="700" i="1" dirty="0">
                <a:solidFill>
                  <a:schemeClr val="bg1"/>
                </a:solidFill>
                <a:latin typeface="Helvetica" pitchFamily="2" charset="0"/>
              </a:rPr>
              <a:t>- </a:t>
            </a:r>
            <a:r>
              <a:rPr lang="en-US" sz="800" i="1" dirty="0">
                <a:solidFill>
                  <a:schemeClr val="bg1"/>
                </a:solidFill>
                <a:latin typeface="Helvetica" pitchFamily="2" charset="0"/>
              </a:rPr>
              <a:t>Vocational</a:t>
            </a:r>
            <a:endParaRPr lang="en-US" sz="1000" i="1" dirty="0">
              <a:solidFill>
                <a:schemeClr val="bg1"/>
              </a:solidFill>
              <a:latin typeface="Helvetica" pitchFamily="2" charset="0"/>
            </a:endParaRPr>
          </a:p>
        </p:txBody>
      </p:sp>
      <p:sp>
        <p:nvSpPr>
          <p:cNvPr id="3" name="Oval 2">
            <a:extLst>
              <a:ext uri="{FF2B5EF4-FFF2-40B4-BE49-F238E27FC236}">
                <a16:creationId xmlns:a16="http://schemas.microsoft.com/office/drawing/2014/main" id="{D9ADFB01-B92E-A142-98C0-2AF5D1082241}"/>
              </a:ext>
            </a:extLst>
          </p:cNvPr>
          <p:cNvSpPr/>
          <p:nvPr/>
        </p:nvSpPr>
        <p:spPr>
          <a:xfrm>
            <a:off x="787400" y="2349500"/>
            <a:ext cx="3263900" cy="3225800"/>
          </a:xfrm>
          <a:prstGeom prst="ellipse">
            <a:avLst/>
          </a:prstGeom>
          <a:noFill/>
          <a:ln w="7620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71391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Setting the Scene – IMPEL">
            <a:extLst>
              <a:ext uri="{FF2B5EF4-FFF2-40B4-BE49-F238E27FC236}">
                <a16:creationId xmlns:a16="http://schemas.microsoft.com/office/drawing/2014/main" id="{7BE81423-E6EB-834F-8237-98E2E02DE26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329"/>
          <a:stretch/>
        </p:blipFill>
        <p:spPr bwMode="auto">
          <a:xfrm>
            <a:off x="-1" y="10"/>
            <a:ext cx="12228129" cy="466692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CE3322D-7709-8645-9B54-E0E5687AB9E5}"/>
              </a:ext>
            </a:extLst>
          </p:cNvPr>
          <p:cNvSpPr>
            <a:spLocks noGrp="1"/>
          </p:cNvSpPr>
          <p:nvPr>
            <p:ph type="title"/>
          </p:nvPr>
        </p:nvSpPr>
        <p:spPr>
          <a:xfrm>
            <a:off x="804672" y="4551037"/>
            <a:ext cx="5021782" cy="1509931"/>
          </a:xfrm>
        </p:spPr>
        <p:txBody>
          <a:bodyPr>
            <a:normAutofit/>
          </a:bodyPr>
          <a:lstStyle/>
          <a:p>
            <a:r>
              <a:rPr lang="en-US" sz="4000" b="1" dirty="0">
                <a:latin typeface="Gill Sans MT" panose="020B0502020104020203" pitchFamily="34" charset="77"/>
              </a:rPr>
              <a:t>Setting the scene…</a:t>
            </a:r>
          </a:p>
        </p:txBody>
      </p:sp>
    </p:spTree>
    <p:extLst>
      <p:ext uri="{BB962C8B-B14F-4D97-AF65-F5344CB8AC3E}">
        <p14:creationId xmlns:p14="http://schemas.microsoft.com/office/powerpoint/2010/main" val="14319343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2089463" y="1970408"/>
            <a:ext cx="8394440" cy="4766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BBDEBD52-8022-1B4B-B9D4-50F6668DFA27}"/>
              </a:ext>
            </a:extLst>
          </p:cNvPr>
          <p:cNvSpPr/>
          <p:nvPr/>
        </p:nvSpPr>
        <p:spPr>
          <a:xfrm>
            <a:off x="566928" y="408036"/>
            <a:ext cx="10972800" cy="584775"/>
          </a:xfrm>
          <a:prstGeom prst="rect">
            <a:avLst/>
          </a:prstGeom>
        </p:spPr>
        <p:txBody>
          <a:bodyPr wrap="square">
            <a:spAutoFit/>
          </a:bodyPr>
          <a:lstStyle/>
          <a:p>
            <a:r>
              <a:rPr lang="en-US" sz="3200" b="1" dirty="0">
                <a:latin typeface="Helvetica" charset="0"/>
                <a:ea typeface="Helvetica" charset="0"/>
                <a:cs typeface="Helvetica" charset="0"/>
              </a:rPr>
              <a:t>How many students actually make it to university?</a:t>
            </a:r>
          </a:p>
        </p:txBody>
      </p:sp>
      <p:pic>
        <p:nvPicPr>
          <p:cNvPr id="1026" name="Picture 2" descr="Stellenbosch University Employment and Reviews | SimplyHired">
            <a:extLst>
              <a:ext uri="{FF2B5EF4-FFF2-40B4-BE49-F238E27FC236}">
                <a16:creationId xmlns:a16="http://schemas.microsoft.com/office/drawing/2014/main" id="{D97E4D89-1B89-3944-A14F-76C972BF92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80700" y="6449964"/>
            <a:ext cx="1409700" cy="28763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a:extLst>
              <a:ext uri="{FF2B5EF4-FFF2-40B4-BE49-F238E27FC236}">
                <a16:creationId xmlns:a16="http://schemas.microsoft.com/office/drawing/2014/main" id="{5C2F19B4-4B65-C347-A83C-C07403275B4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0193" y="6084845"/>
            <a:ext cx="1810872" cy="56137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459E3AA3-CDD1-4043-AD99-6A5C212DE35A}"/>
              </a:ext>
            </a:extLst>
          </p:cNvPr>
          <p:cNvSpPr/>
          <p:nvPr/>
        </p:nvSpPr>
        <p:spPr>
          <a:xfrm>
            <a:off x="7950580" y="6543959"/>
            <a:ext cx="2388795" cy="253916"/>
          </a:xfrm>
          <a:prstGeom prst="rect">
            <a:avLst/>
          </a:prstGeom>
        </p:spPr>
        <p:txBody>
          <a:bodyPr wrap="none">
            <a:spAutoFit/>
          </a:bodyPr>
          <a:lstStyle/>
          <a:p>
            <a:pPr algn="just">
              <a:defRPr/>
            </a:pPr>
            <a:r>
              <a:rPr lang="en-GB" sz="1050" dirty="0">
                <a:solidFill>
                  <a:schemeClr val="bg1">
                    <a:lumMod val="65000"/>
                  </a:schemeClr>
                </a:solidFill>
                <a:latin typeface="Calibri" panose="020F0502020204030204" pitchFamily="34" charset="0"/>
                <a:ea typeface="MS PGothic" panose="020B0600070205080204" pitchFamily="34" charset="-128"/>
              </a:rPr>
              <a:t>(Van </a:t>
            </a:r>
            <a:r>
              <a:rPr lang="en-GB" sz="1050" dirty="0" err="1">
                <a:solidFill>
                  <a:schemeClr val="bg1">
                    <a:lumMod val="65000"/>
                  </a:schemeClr>
                </a:solidFill>
                <a:latin typeface="Calibri" panose="020F0502020204030204" pitchFamily="34" charset="0"/>
                <a:ea typeface="MS PGothic" panose="020B0600070205080204" pitchFamily="34" charset="-128"/>
              </a:rPr>
              <a:t>Broekhuizen</a:t>
            </a:r>
            <a:r>
              <a:rPr lang="en-GB" sz="1050" dirty="0">
                <a:solidFill>
                  <a:schemeClr val="bg1">
                    <a:lumMod val="65000"/>
                  </a:schemeClr>
                </a:solidFill>
                <a:latin typeface="Calibri" panose="020F0502020204030204" pitchFamily="34" charset="0"/>
                <a:ea typeface="MS PGothic" panose="020B0600070205080204" pitchFamily="34" charset="-128"/>
              </a:rPr>
              <a:t> &amp; Van der Berg, 2016)</a:t>
            </a:r>
          </a:p>
        </p:txBody>
      </p:sp>
    </p:spTree>
    <p:extLst>
      <p:ext uri="{BB962C8B-B14F-4D97-AF65-F5344CB8AC3E}">
        <p14:creationId xmlns:p14="http://schemas.microsoft.com/office/powerpoint/2010/main" val="6617377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2097367" y="1970408"/>
            <a:ext cx="8378632" cy="4766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D67F6B49-260C-1446-84B4-CCE3503E0A8A}"/>
              </a:ext>
            </a:extLst>
          </p:cNvPr>
          <p:cNvSpPr/>
          <p:nvPr/>
        </p:nvSpPr>
        <p:spPr>
          <a:xfrm>
            <a:off x="566928" y="408036"/>
            <a:ext cx="10972800" cy="584775"/>
          </a:xfrm>
          <a:prstGeom prst="rect">
            <a:avLst/>
          </a:prstGeom>
        </p:spPr>
        <p:txBody>
          <a:bodyPr wrap="square">
            <a:spAutoFit/>
          </a:bodyPr>
          <a:lstStyle/>
          <a:p>
            <a:r>
              <a:rPr lang="en-US" sz="3200" b="1" dirty="0">
                <a:latin typeface="Helvetica" charset="0"/>
                <a:ea typeface="Helvetica" charset="0"/>
                <a:cs typeface="Helvetica" charset="0"/>
              </a:rPr>
              <a:t>How many students actually make it to university?</a:t>
            </a:r>
          </a:p>
        </p:txBody>
      </p:sp>
      <p:pic>
        <p:nvPicPr>
          <p:cNvPr id="5" name="Picture 2" descr="Stellenbosch University Employment and Reviews | SimplyHired">
            <a:extLst>
              <a:ext uri="{FF2B5EF4-FFF2-40B4-BE49-F238E27FC236}">
                <a16:creationId xmlns:a16="http://schemas.microsoft.com/office/drawing/2014/main" id="{C49AD664-D4E8-F149-90F1-9F262E2A5B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80700" y="6449964"/>
            <a:ext cx="1409700" cy="28763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a:extLst>
              <a:ext uri="{FF2B5EF4-FFF2-40B4-BE49-F238E27FC236}">
                <a16:creationId xmlns:a16="http://schemas.microsoft.com/office/drawing/2014/main" id="{32B86396-01A5-1C4D-B002-9D3F5A8C877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0193" y="6084845"/>
            <a:ext cx="1810872" cy="5613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23992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2089463" y="1970408"/>
            <a:ext cx="8394440" cy="4766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p:nvSpPr>
        <p:spPr>
          <a:xfrm>
            <a:off x="566928" y="408036"/>
            <a:ext cx="10972800" cy="584775"/>
          </a:xfrm>
          <a:prstGeom prst="rect">
            <a:avLst/>
          </a:prstGeom>
        </p:spPr>
        <p:txBody>
          <a:bodyPr wrap="square">
            <a:spAutoFit/>
          </a:bodyPr>
          <a:lstStyle/>
          <a:p>
            <a:r>
              <a:rPr lang="en-US" sz="3200" b="1" dirty="0">
                <a:latin typeface="Helvetica" charset="0"/>
                <a:ea typeface="Helvetica" charset="0"/>
                <a:cs typeface="Helvetica" charset="0"/>
              </a:rPr>
              <a:t>How many students actually make it to university?</a:t>
            </a:r>
          </a:p>
        </p:txBody>
      </p:sp>
      <p:pic>
        <p:nvPicPr>
          <p:cNvPr id="4" name="Picture 2" descr="Stellenbosch University Employment and Reviews | SimplyHired">
            <a:extLst>
              <a:ext uri="{FF2B5EF4-FFF2-40B4-BE49-F238E27FC236}">
                <a16:creationId xmlns:a16="http://schemas.microsoft.com/office/drawing/2014/main" id="{E1FFEED7-21AE-4C49-82CB-5F0FB5569D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80700" y="6449964"/>
            <a:ext cx="1409700" cy="28763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a:extLst>
              <a:ext uri="{FF2B5EF4-FFF2-40B4-BE49-F238E27FC236}">
                <a16:creationId xmlns:a16="http://schemas.microsoft.com/office/drawing/2014/main" id="{551BAC8E-6E6C-024D-8891-140C0C8C40A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0193" y="6084845"/>
            <a:ext cx="1810872" cy="5613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35953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2105272" y="1970408"/>
            <a:ext cx="8362823" cy="4766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13C7E798-B129-084C-A7AB-AC596BE1FC8D}"/>
              </a:ext>
            </a:extLst>
          </p:cNvPr>
          <p:cNvSpPr/>
          <p:nvPr/>
        </p:nvSpPr>
        <p:spPr>
          <a:xfrm>
            <a:off x="566928" y="408036"/>
            <a:ext cx="10972800" cy="584775"/>
          </a:xfrm>
          <a:prstGeom prst="rect">
            <a:avLst/>
          </a:prstGeom>
        </p:spPr>
        <p:txBody>
          <a:bodyPr wrap="square">
            <a:spAutoFit/>
          </a:bodyPr>
          <a:lstStyle/>
          <a:p>
            <a:r>
              <a:rPr lang="en-US" sz="3200" b="1" dirty="0">
                <a:latin typeface="Helvetica" charset="0"/>
                <a:ea typeface="Helvetica" charset="0"/>
                <a:cs typeface="Helvetica" charset="0"/>
              </a:rPr>
              <a:t>How many students actually make it to university?</a:t>
            </a:r>
          </a:p>
        </p:txBody>
      </p:sp>
      <p:pic>
        <p:nvPicPr>
          <p:cNvPr id="5" name="Picture 2" descr="Stellenbosch University Employment and Reviews | SimplyHired">
            <a:extLst>
              <a:ext uri="{FF2B5EF4-FFF2-40B4-BE49-F238E27FC236}">
                <a16:creationId xmlns:a16="http://schemas.microsoft.com/office/drawing/2014/main" id="{82827F8A-D20C-AB48-BE02-F19134AD44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80700" y="6449964"/>
            <a:ext cx="1409700" cy="28763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a:extLst>
              <a:ext uri="{FF2B5EF4-FFF2-40B4-BE49-F238E27FC236}">
                <a16:creationId xmlns:a16="http://schemas.microsoft.com/office/drawing/2014/main" id="{7DF9B68B-8FF9-724D-9A5C-BBCBCAA76E6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0193" y="6084845"/>
            <a:ext cx="1810872" cy="5613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90311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0"/>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83399" y="1970408"/>
            <a:ext cx="8406568" cy="4766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8"/>
          <p:cNvSpPr txBox="1">
            <a:spLocks noChangeArrowheads="1"/>
          </p:cNvSpPr>
          <p:nvPr/>
        </p:nvSpPr>
        <p:spPr bwMode="auto">
          <a:xfrm>
            <a:off x="3558437" y="6506554"/>
            <a:ext cx="6035675"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en-US" sz="900" b="1" dirty="0"/>
              <a:t>Source</a:t>
            </a:r>
            <a:r>
              <a:rPr lang="en-US" altLang="en-US" sz="900" dirty="0"/>
              <a:t>: Van Broekhuizen &amp; Van der Berg, 2016 (Higher Education Access and Outcomes for the 2008 National Matric Cohort)</a:t>
            </a:r>
          </a:p>
        </p:txBody>
      </p:sp>
      <p:sp>
        <p:nvSpPr>
          <p:cNvPr id="5" name="Rectangle 4">
            <a:extLst>
              <a:ext uri="{FF2B5EF4-FFF2-40B4-BE49-F238E27FC236}">
                <a16:creationId xmlns:a16="http://schemas.microsoft.com/office/drawing/2014/main" id="{B85FAD1A-0F9D-064B-8031-51CE37A01DCC}"/>
              </a:ext>
            </a:extLst>
          </p:cNvPr>
          <p:cNvSpPr/>
          <p:nvPr/>
        </p:nvSpPr>
        <p:spPr>
          <a:xfrm>
            <a:off x="566928" y="408036"/>
            <a:ext cx="10972800" cy="584775"/>
          </a:xfrm>
          <a:prstGeom prst="rect">
            <a:avLst/>
          </a:prstGeom>
        </p:spPr>
        <p:txBody>
          <a:bodyPr wrap="square">
            <a:spAutoFit/>
          </a:bodyPr>
          <a:lstStyle/>
          <a:p>
            <a:r>
              <a:rPr lang="en-US" sz="3200" b="1" dirty="0">
                <a:latin typeface="Helvetica" charset="0"/>
                <a:ea typeface="Helvetica" charset="0"/>
                <a:cs typeface="Helvetica" charset="0"/>
              </a:rPr>
              <a:t>How many students actually make it to university?</a:t>
            </a:r>
          </a:p>
        </p:txBody>
      </p:sp>
      <p:pic>
        <p:nvPicPr>
          <p:cNvPr id="6" name="Picture 2" descr="Stellenbosch University Employment and Reviews | SimplyHired">
            <a:extLst>
              <a:ext uri="{FF2B5EF4-FFF2-40B4-BE49-F238E27FC236}">
                <a16:creationId xmlns:a16="http://schemas.microsoft.com/office/drawing/2014/main" id="{F3CC3796-B50E-0743-A0E6-DFE4BFAB19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80700" y="6449964"/>
            <a:ext cx="1409700" cy="28763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B2D399A0-6B9C-EB42-BDE8-9767884FFE8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0193" y="6084845"/>
            <a:ext cx="1810872" cy="5613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27639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10127676" y="6257744"/>
            <a:ext cx="323309" cy="389083"/>
          </a:xfrm>
          <a:prstGeom prst="rect">
            <a:avLst/>
          </a:prstGeom>
        </p:spPr>
        <p:txBody>
          <a:bodyPr/>
          <a:lstStyle/>
          <a:p>
            <a:fld id="{502AA32E-850A-4F3A-9344-4AB458E1939A}" type="slidenum">
              <a:rPr lang="en-AU" smtClean="0"/>
              <a:pPr/>
              <a:t>18</a:t>
            </a:fld>
            <a:endParaRPr lang="en-AU" dirty="0"/>
          </a:p>
        </p:txBody>
      </p:sp>
      <p:sp>
        <p:nvSpPr>
          <p:cNvPr id="15" name="Rectangle 14"/>
          <p:cNvSpPr/>
          <p:nvPr/>
        </p:nvSpPr>
        <p:spPr>
          <a:xfrm>
            <a:off x="585788" y="321348"/>
            <a:ext cx="10458450" cy="523220"/>
          </a:xfrm>
          <a:prstGeom prst="rect">
            <a:avLst/>
          </a:prstGeom>
        </p:spPr>
        <p:txBody>
          <a:bodyPr wrap="square">
            <a:spAutoFit/>
          </a:bodyPr>
          <a:lstStyle/>
          <a:p>
            <a:r>
              <a:rPr lang="en-US" sz="2800" b="1" dirty="0">
                <a:latin typeface="Helvetica" charset="0"/>
                <a:ea typeface="Helvetica" charset="0"/>
                <a:cs typeface="Helvetica" charset="0"/>
              </a:rPr>
              <a:t>Where does the problem begin?</a:t>
            </a:r>
          </a:p>
        </p:txBody>
      </p:sp>
      <p:sp>
        <p:nvSpPr>
          <p:cNvPr id="2" name="Rectangle 1">
            <a:extLst>
              <a:ext uri="{FF2B5EF4-FFF2-40B4-BE49-F238E27FC236}">
                <a16:creationId xmlns:a16="http://schemas.microsoft.com/office/drawing/2014/main" id="{92831016-3E20-0F4F-8A50-A4E8694FA023}"/>
              </a:ext>
            </a:extLst>
          </p:cNvPr>
          <p:cNvSpPr/>
          <p:nvPr/>
        </p:nvSpPr>
        <p:spPr>
          <a:xfrm>
            <a:off x="9729788" y="5815013"/>
            <a:ext cx="3143250" cy="11715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912134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10127676" y="6257744"/>
            <a:ext cx="323309" cy="389083"/>
          </a:xfrm>
          <a:prstGeom prst="rect">
            <a:avLst/>
          </a:prstGeom>
        </p:spPr>
        <p:txBody>
          <a:bodyPr/>
          <a:lstStyle/>
          <a:p>
            <a:fld id="{502AA32E-850A-4F3A-9344-4AB458E1939A}" type="slidenum">
              <a:rPr lang="en-AU" smtClean="0"/>
              <a:pPr/>
              <a:t>19</a:t>
            </a:fld>
            <a:endParaRPr lang="en-AU" dirty="0"/>
          </a:p>
        </p:txBody>
      </p:sp>
      <p:sp>
        <p:nvSpPr>
          <p:cNvPr id="9" name="TextBox 8"/>
          <p:cNvSpPr txBox="1"/>
          <p:nvPr/>
        </p:nvSpPr>
        <p:spPr>
          <a:xfrm>
            <a:off x="1147942" y="1491628"/>
            <a:ext cx="2768450" cy="323165"/>
          </a:xfrm>
          <a:prstGeom prst="rect">
            <a:avLst/>
          </a:prstGeom>
          <a:noFill/>
        </p:spPr>
        <p:txBody>
          <a:bodyPr wrap="none" rtlCol="0">
            <a:spAutoFit/>
          </a:bodyPr>
          <a:lstStyle/>
          <a:p>
            <a:r>
              <a:rPr lang="en-US" sz="1500" dirty="0"/>
              <a:t>Insurmountable learning deficits</a:t>
            </a:r>
          </a:p>
        </p:txBody>
      </p:sp>
      <p:graphicFrame>
        <p:nvGraphicFramePr>
          <p:cNvPr id="12" name="Chart 11"/>
          <p:cNvGraphicFramePr/>
          <p:nvPr>
            <p:extLst>
              <p:ext uri="{D42A27DB-BD31-4B8C-83A1-F6EECF244321}">
                <p14:modId xmlns:p14="http://schemas.microsoft.com/office/powerpoint/2010/main" val="199979029"/>
              </p:ext>
            </p:extLst>
          </p:nvPr>
        </p:nvGraphicFramePr>
        <p:xfrm>
          <a:off x="585788" y="2415326"/>
          <a:ext cx="8653463" cy="4231501"/>
        </p:xfrm>
        <a:graphic>
          <a:graphicData uri="http://schemas.openxmlformats.org/drawingml/2006/chart">
            <c:chart xmlns:c="http://schemas.openxmlformats.org/drawingml/2006/chart" xmlns:r="http://schemas.openxmlformats.org/officeDocument/2006/relationships" r:id="rId3"/>
          </a:graphicData>
        </a:graphic>
      </p:graphicFrame>
      <p:sp>
        <p:nvSpPr>
          <p:cNvPr id="13" name="Rectangle 2"/>
          <p:cNvSpPr>
            <a:spLocks noChangeArrowheads="1"/>
          </p:cNvSpPr>
          <p:nvPr/>
        </p:nvSpPr>
        <p:spPr bwMode="auto">
          <a:xfrm>
            <a:off x="1135830" y="1805006"/>
            <a:ext cx="6265069" cy="5078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GB" sz="900" dirty="0"/>
              <a:t>Figure 10b: South African mathematics learning trajectories by national socioeconomic quintiles using a variable standard deviation for a year of learning (0.28 in grade 3 to 0.2 in grade 8 with interpolated values for in-between grades (Based on NSES 2007/8/9 for grades 3/4/5, SACMEQ 2007 for grade 6 and TIMSS 2011 for grade 9, including 95% confidence interval</a:t>
            </a:r>
            <a:r>
              <a:rPr lang="en-US" sz="900" dirty="0"/>
              <a:t> </a:t>
            </a:r>
          </a:p>
        </p:txBody>
      </p:sp>
      <p:sp>
        <p:nvSpPr>
          <p:cNvPr id="11" name="TextBox 10"/>
          <p:cNvSpPr txBox="1"/>
          <p:nvPr/>
        </p:nvSpPr>
        <p:spPr>
          <a:xfrm>
            <a:off x="3792851" y="6646827"/>
            <a:ext cx="1215397" cy="230832"/>
          </a:xfrm>
          <a:prstGeom prst="rect">
            <a:avLst/>
          </a:prstGeom>
          <a:noFill/>
        </p:spPr>
        <p:txBody>
          <a:bodyPr wrap="none" rtlCol="0">
            <a:spAutoFit/>
          </a:bodyPr>
          <a:lstStyle/>
          <a:p>
            <a:r>
              <a:rPr lang="en-US" sz="900" dirty="0"/>
              <a:t>(Spaull &amp; </a:t>
            </a:r>
            <a:r>
              <a:rPr lang="en-US" sz="900" dirty="0" err="1"/>
              <a:t>Kotze</a:t>
            </a:r>
            <a:r>
              <a:rPr lang="en-US" sz="900" dirty="0"/>
              <a:t>, 2015)</a:t>
            </a:r>
          </a:p>
        </p:txBody>
      </p:sp>
      <p:sp>
        <p:nvSpPr>
          <p:cNvPr id="15" name="Rectangle 14"/>
          <p:cNvSpPr/>
          <p:nvPr/>
        </p:nvSpPr>
        <p:spPr>
          <a:xfrm>
            <a:off x="585788" y="321348"/>
            <a:ext cx="10458450" cy="523220"/>
          </a:xfrm>
          <a:prstGeom prst="rect">
            <a:avLst/>
          </a:prstGeom>
        </p:spPr>
        <p:txBody>
          <a:bodyPr wrap="square">
            <a:spAutoFit/>
          </a:bodyPr>
          <a:lstStyle/>
          <a:p>
            <a:r>
              <a:rPr lang="en-US" sz="2800" b="1" dirty="0">
                <a:latin typeface="Helvetica" charset="0"/>
                <a:ea typeface="Helvetica" charset="0"/>
                <a:cs typeface="Helvetica" charset="0"/>
              </a:rPr>
              <a:t>Where does the problem begin?</a:t>
            </a:r>
          </a:p>
        </p:txBody>
      </p:sp>
      <p:sp>
        <p:nvSpPr>
          <p:cNvPr id="3" name="TextBox 2"/>
          <p:cNvSpPr txBox="1"/>
          <p:nvPr/>
        </p:nvSpPr>
        <p:spPr>
          <a:xfrm>
            <a:off x="4400550" y="922764"/>
            <a:ext cx="7015163" cy="830997"/>
          </a:xfrm>
          <a:prstGeom prst="rect">
            <a:avLst/>
          </a:prstGeom>
          <a:solidFill>
            <a:schemeClr val="bg1">
              <a:lumMod val="95000"/>
            </a:schemeClr>
          </a:solidFill>
        </p:spPr>
        <p:txBody>
          <a:bodyPr wrap="square" rtlCol="0">
            <a:spAutoFit/>
          </a:bodyPr>
          <a:lstStyle/>
          <a:p>
            <a:pPr algn="ctr"/>
            <a:r>
              <a:rPr lang="en-US" sz="2400" dirty="0">
                <a:latin typeface="Helvetica" pitchFamily="2" charset="0"/>
              </a:rPr>
              <a:t>Only</a:t>
            </a:r>
            <a:r>
              <a:rPr lang="en-US" sz="2400" b="1" dirty="0">
                <a:solidFill>
                  <a:srgbClr val="FF0000"/>
                </a:solidFill>
                <a:latin typeface="Helvetica" pitchFamily="2" charset="0"/>
              </a:rPr>
              <a:t> 25% </a:t>
            </a:r>
            <a:r>
              <a:rPr lang="en-US" sz="2400" dirty="0">
                <a:latin typeface="Helvetica" pitchFamily="2" charset="0"/>
              </a:rPr>
              <a:t>of Grade 5 learners in SA can answer:  </a:t>
            </a:r>
            <a:r>
              <a:rPr lang="en-US" sz="2400" b="1" dirty="0">
                <a:latin typeface="Helvetica" pitchFamily="2" charset="0"/>
              </a:rPr>
              <a:t>700 – 28 = ____      </a:t>
            </a:r>
            <a:r>
              <a:rPr lang="en-US" sz="1400" dirty="0">
                <a:latin typeface="Helvetica" pitchFamily="2" charset="0"/>
              </a:rPr>
              <a:t>(TIMSS-N 2019)</a:t>
            </a:r>
          </a:p>
        </p:txBody>
      </p:sp>
      <p:cxnSp>
        <p:nvCxnSpPr>
          <p:cNvPr id="6" name="Straight Arrow Connector 5"/>
          <p:cNvCxnSpPr>
            <a:cxnSpLocks/>
          </p:cNvCxnSpPr>
          <p:nvPr/>
        </p:nvCxnSpPr>
        <p:spPr>
          <a:xfrm flipV="1">
            <a:off x="2814638" y="1491628"/>
            <a:ext cx="1585912" cy="3451848"/>
          </a:xfrm>
          <a:prstGeom prst="straightConnector1">
            <a:avLst/>
          </a:prstGeom>
          <a:ln w="38100">
            <a:solidFill>
              <a:schemeClr val="bg1">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CAB3C85B-0EF3-FC49-92DA-EE9AE266D145}"/>
              </a:ext>
            </a:extLst>
          </p:cNvPr>
          <p:cNvSpPr txBox="1"/>
          <p:nvPr/>
        </p:nvSpPr>
        <p:spPr>
          <a:xfrm>
            <a:off x="7400899" y="6591570"/>
            <a:ext cx="4733988" cy="230832"/>
          </a:xfrm>
          <a:prstGeom prst="rect">
            <a:avLst/>
          </a:prstGeom>
          <a:noFill/>
        </p:spPr>
        <p:txBody>
          <a:bodyPr wrap="none" rtlCol="0">
            <a:spAutoFit/>
          </a:bodyPr>
          <a:lstStyle/>
          <a:p>
            <a:r>
              <a:rPr lang="en-US" sz="900" dirty="0"/>
              <a:t>See </a:t>
            </a:r>
            <a:r>
              <a:rPr lang="en-US" sz="900" dirty="0" err="1"/>
              <a:t>Spaull</a:t>
            </a:r>
            <a:r>
              <a:rPr lang="en-US" sz="900" dirty="0"/>
              <a:t>, 2019: p21: in 2018 270,516 took </a:t>
            </a:r>
            <a:r>
              <a:rPr lang="en-US" sz="900" dirty="0" err="1"/>
              <a:t>maths</a:t>
            </a:r>
            <a:r>
              <a:rPr lang="en-US" sz="900" dirty="0"/>
              <a:t>, 58% got 30%+,; 14% got 40%+ and 5% got 60%</a:t>
            </a:r>
          </a:p>
        </p:txBody>
      </p:sp>
      <p:sp>
        <p:nvSpPr>
          <p:cNvPr id="21" name="Parallelogram 20">
            <a:extLst>
              <a:ext uri="{FF2B5EF4-FFF2-40B4-BE49-F238E27FC236}">
                <a16:creationId xmlns:a16="http://schemas.microsoft.com/office/drawing/2014/main" id="{3B99456A-9091-0544-900B-AD0538F907E1}"/>
              </a:ext>
            </a:extLst>
          </p:cNvPr>
          <p:cNvSpPr/>
          <p:nvPr/>
        </p:nvSpPr>
        <p:spPr>
          <a:xfrm rot="20399358">
            <a:off x="2371915" y="4530983"/>
            <a:ext cx="750215" cy="571544"/>
          </a:xfrm>
          <a:prstGeom prst="parallelogram">
            <a:avLst>
              <a:gd name="adj" fmla="val 44187"/>
            </a:avLst>
          </a:prstGeom>
          <a:solidFill>
            <a:srgbClr val="FF7E79">
              <a:alpha val="5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67000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down)">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par>
                                <p:cTn id="13" presetID="22" presetClass="entr" presetSubtype="1"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up)">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10127676" y="6257744"/>
            <a:ext cx="323309" cy="389083"/>
          </a:xfrm>
          <a:prstGeom prst="rect">
            <a:avLst/>
          </a:prstGeom>
        </p:spPr>
        <p:txBody>
          <a:bodyPr/>
          <a:lstStyle/>
          <a:p>
            <a:fld id="{502AA32E-850A-4F3A-9344-4AB458E1939A}" type="slidenum">
              <a:rPr lang="en-AU" smtClean="0"/>
              <a:pPr/>
              <a:t>20</a:t>
            </a:fld>
            <a:endParaRPr lang="en-AU" dirty="0"/>
          </a:p>
        </p:txBody>
      </p:sp>
      <p:sp>
        <p:nvSpPr>
          <p:cNvPr id="9" name="TextBox 8"/>
          <p:cNvSpPr txBox="1"/>
          <p:nvPr/>
        </p:nvSpPr>
        <p:spPr>
          <a:xfrm>
            <a:off x="1147942" y="1491628"/>
            <a:ext cx="2768450" cy="323165"/>
          </a:xfrm>
          <a:prstGeom prst="rect">
            <a:avLst/>
          </a:prstGeom>
          <a:noFill/>
        </p:spPr>
        <p:txBody>
          <a:bodyPr wrap="none" rtlCol="0">
            <a:spAutoFit/>
          </a:bodyPr>
          <a:lstStyle/>
          <a:p>
            <a:r>
              <a:rPr lang="en-US" sz="1500" dirty="0"/>
              <a:t>Insurmountable learning deficits</a:t>
            </a:r>
          </a:p>
        </p:txBody>
      </p:sp>
      <p:graphicFrame>
        <p:nvGraphicFramePr>
          <p:cNvPr id="12" name="Chart 11"/>
          <p:cNvGraphicFramePr/>
          <p:nvPr/>
        </p:nvGraphicFramePr>
        <p:xfrm>
          <a:off x="585788" y="2415326"/>
          <a:ext cx="8653463" cy="4231501"/>
        </p:xfrm>
        <a:graphic>
          <a:graphicData uri="http://schemas.openxmlformats.org/drawingml/2006/chart">
            <c:chart xmlns:c="http://schemas.openxmlformats.org/drawingml/2006/chart" xmlns:r="http://schemas.openxmlformats.org/officeDocument/2006/relationships" r:id="rId3"/>
          </a:graphicData>
        </a:graphic>
      </p:graphicFrame>
      <p:sp>
        <p:nvSpPr>
          <p:cNvPr id="13" name="Rectangle 2"/>
          <p:cNvSpPr>
            <a:spLocks noChangeArrowheads="1"/>
          </p:cNvSpPr>
          <p:nvPr/>
        </p:nvSpPr>
        <p:spPr bwMode="auto">
          <a:xfrm>
            <a:off x="1135830" y="1805006"/>
            <a:ext cx="6265069" cy="5078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GB" sz="900" dirty="0"/>
              <a:t>Figure 10b: South African mathematics learning trajectories by national socioeconomic quintiles using a variable standard deviation for a year of learning (0.28 in grade 3 to 0.2 in grade 8 with interpolated values for in-between grades (Based on NSES 2007/8/9 for grades 3/4/5, SACMEQ 2007 for grade 6 and TIMSS 2011 for grade 9, including 95% confidence interval</a:t>
            </a:r>
            <a:r>
              <a:rPr lang="en-US" sz="900" dirty="0"/>
              <a:t> </a:t>
            </a:r>
          </a:p>
        </p:txBody>
      </p:sp>
      <p:sp>
        <p:nvSpPr>
          <p:cNvPr id="11" name="TextBox 10"/>
          <p:cNvSpPr txBox="1"/>
          <p:nvPr/>
        </p:nvSpPr>
        <p:spPr>
          <a:xfrm>
            <a:off x="3792851" y="6646827"/>
            <a:ext cx="1215397" cy="230832"/>
          </a:xfrm>
          <a:prstGeom prst="rect">
            <a:avLst/>
          </a:prstGeom>
          <a:noFill/>
        </p:spPr>
        <p:txBody>
          <a:bodyPr wrap="none" rtlCol="0">
            <a:spAutoFit/>
          </a:bodyPr>
          <a:lstStyle/>
          <a:p>
            <a:r>
              <a:rPr lang="en-US" sz="900" dirty="0"/>
              <a:t>(Spaull &amp; </a:t>
            </a:r>
            <a:r>
              <a:rPr lang="en-US" sz="900" dirty="0" err="1"/>
              <a:t>Kotze</a:t>
            </a:r>
            <a:r>
              <a:rPr lang="en-US" sz="900" dirty="0"/>
              <a:t>, 2015)</a:t>
            </a:r>
          </a:p>
        </p:txBody>
      </p:sp>
      <p:sp>
        <p:nvSpPr>
          <p:cNvPr id="15" name="Rectangle 14"/>
          <p:cNvSpPr/>
          <p:nvPr/>
        </p:nvSpPr>
        <p:spPr>
          <a:xfrm>
            <a:off x="585788" y="321348"/>
            <a:ext cx="10458450" cy="523220"/>
          </a:xfrm>
          <a:prstGeom prst="rect">
            <a:avLst/>
          </a:prstGeom>
        </p:spPr>
        <p:txBody>
          <a:bodyPr wrap="square">
            <a:spAutoFit/>
          </a:bodyPr>
          <a:lstStyle/>
          <a:p>
            <a:r>
              <a:rPr lang="en-US" sz="2800" b="1" dirty="0">
                <a:latin typeface="Helvetica" charset="0"/>
                <a:ea typeface="Helvetica" charset="0"/>
                <a:cs typeface="Helvetica" charset="0"/>
              </a:rPr>
              <a:t>The problem starts early (Gr 1-3) and is never overcome</a:t>
            </a:r>
          </a:p>
        </p:txBody>
      </p:sp>
      <p:sp>
        <p:nvSpPr>
          <p:cNvPr id="3" name="TextBox 2"/>
          <p:cNvSpPr txBox="1"/>
          <p:nvPr/>
        </p:nvSpPr>
        <p:spPr>
          <a:xfrm>
            <a:off x="4400550" y="922764"/>
            <a:ext cx="7015163" cy="830997"/>
          </a:xfrm>
          <a:prstGeom prst="rect">
            <a:avLst/>
          </a:prstGeom>
          <a:solidFill>
            <a:schemeClr val="bg1">
              <a:lumMod val="95000"/>
            </a:schemeClr>
          </a:solidFill>
        </p:spPr>
        <p:txBody>
          <a:bodyPr wrap="square" rtlCol="0">
            <a:spAutoFit/>
          </a:bodyPr>
          <a:lstStyle/>
          <a:p>
            <a:pPr algn="ctr"/>
            <a:r>
              <a:rPr lang="en-US" sz="2400" dirty="0">
                <a:latin typeface="Helvetica" pitchFamily="2" charset="0"/>
              </a:rPr>
              <a:t>Only</a:t>
            </a:r>
            <a:r>
              <a:rPr lang="en-US" sz="2400" b="1" dirty="0">
                <a:solidFill>
                  <a:srgbClr val="FF0000"/>
                </a:solidFill>
                <a:latin typeface="Helvetica" pitchFamily="2" charset="0"/>
              </a:rPr>
              <a:t> 25% </a:t>
            </a:r>
            <a:r>
              <a:rPr lang="en-US" sz="2400" dirty="0">
                <a:latin typeface="Helvetica" pitchFamily="2" charset="0"/>
              </a:rPr>
              <a:t>of Grade 5 learners in SA can answer:  </a:t>
            </a:r>
            <a:r>
              <a:rPr lang="en-US" sz="2400" b="1" dirty="0">
                <a:latin typeface="Helvetica" pitchFamily="2" charset="0"/>
              </a:rPr>
              <a:t>700 – 28 = ____      </a:t>
            </a:r>
            <a:r>
              <a:rPr lang="en-US" sz="1400" dirty="0">
                <a:latin typeface="Helvetica" pitchFamily="2" charset="0"/>
              </a:rPr>
              <a:t>(TIMSS-N 2019)</a:t>
            </a:r>
          </a:p>
        </p:txBody>
      </p:sp>
      <p:cxnSp>
        <p:nvCxnSpPr>
          <p:cNvPr id="6" name="Straight Arrow Connector 5"/>
          <p:cNvCxnSpPr>
            <a:cxnSpLocks/>
          </p:cNvCxnSpPr>
          <p:nvPr/>
        </p:nvCxnSpPr>
        <p:spPr>
          <a:xfrm flipV="1">
            <a:off x="2814638" y="1491628"/>
            <a:ext cx="1585912" cy="3451848"/>
          </a:xfrm>
          <a:prstGeom prst="straightConnector1">
            <a:avLst/>
          </a:prstGeom>
          <a:ln w="38100">
            <a:solidFill>
              <a:schemeClr val="bg1">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34CB87A2-9A78-C245-A2E8-6698921F4341}"/>
              </a:ext>
            </a:extLst>
          </p:cNvPr>
          <p:cNvSpPr/>
          <p:nvPr/>
        </p:nvSpPr>
        <p:spPr>
          <a:xfrm>
            <a:off x="0" y="10456"/>
            <a:ext cx="12192000" cy="6847544"/>
          </a:xfrm>
          <a:prstGeom prst="rect">
            <a:avLst/>
          </a:prstGeom>
          <a:solidFill>
            <a:srgbClr val="D4D4D4">
              <a:alpha val="58039"/>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CAB3C85B-0EF3-FC49-92DA-EE9AE266D145}"/>
              </a:ext>
            </a:extLst>
          </p:cNvPr>
          <p:cNvSpPr txBox="1"/>
          <p:nvPr/>
        </p:nvSpPr>
        <p:spPr>
          <a:xfrm>
            <a:off x="7308516" y="6343275"/>
            <a:ext cx="4732386" cy="230832"/>
          </a:xfrm>
          <a:prstGeom prst="rect">
            <a:avLst/>
          </a:prstGeom>
          <a:noFill/>
        </p:spPr>
        <p:txBody>
          <a:bodyPr wrap="none" rtlCol="0">
            <a:spAutoFit/>
          </a:bodyPr>
          <a:lstStyle/>
          <a:p>
            <a:r>
              <a:rPr lang="en-US" sz="900" dirty="0"/>
              <a:t>See </a:t>
            </a:r>
            <a:r>
              <a:rPr lang="en-US" sz="900" dirty="0" err="1"/>
              <a:t>Spaull</a:t>
            </a:r>
            <a:r>
              <a:rPr lang="en-US" sz="900" dirty="0"/>
              <a:t>, 2019: p21 In 2018 270,516 took </a:t>
            </a:r>
            <a:r>
              <a:rPr lang="en-US" sz="900" dirty="0" err="1"/>
              <a:t>maths</a:t>
            </a:r>
            <a:r>
              <a:rPr lang="en-US" sz="900" dirty="0"/>
              <a:t>, 58% got 30%+,; 14% got 40%+ and 5% got 60%</a:t>
            </a:r>
          </a:p>
        </p:txBody>
      </p:sp>
      <p:sp>
        <p:nvSpPr>
          <p:cNvPr id="14" name="TextBox 13">
            <a:extLst>
              <a:ext uri="{FF2B5EF4-FFF2-40B4-BE49-F238E27FC236}">
                <a16:creationId xmlns:a16="http://schemas.microsoft.com/office/drawing/2014/main" id="{9CE98077-3A93-0347-B270-1BEE8FEF1775}"/>
              </a:ext>
            </a:extLst>
          </p:cNvPr>
          <p:cNvSpPr txBox="1"/>
          <p:nvPr/>
        </p:nvSpPr>
        <p:spPr>
          <a:xfrm>
            <a:off x="6162676" y="2385211"/>
            <a:ext cx="2812257" cy="3323987"/>
          </a:xfrm>
          <a:prstGeom prst="rect">
            <a:avLst/>
          </a:prstGeom>
          <a:solidFill>
            <a:schemeClr val="accent6">
              <a:lumMod val="20000"/>
              <a:lumOff val="80000"/>
            </a:schemeClr>
          </a:solidFill>
        </p:spPr>
        <p:txBody>
          <a:bodyPr wrap="square" rtlCol="0">
            <a:spAutoFit/>
          </a:bodyPr>
          <a:lstStyle/>
          <a:p>
            <a:pPr marL="342900" indent="-342900">
              <a:buFont typeface="Arial" panose="020B0604020202020204" pitchFamily="34" charset="0"/>
              <a:buChar char="•"/>
            </a:pPr>
            <a:r>
              <a:rPr lang="en-US" b="1" dirty="0">
                <a:latin typeface="Helvetica" pitchFamily="2" charset="0"/>
              </a:rPr>
              <a:t>SA Grade 5 (2019)</a:t>
            </a:r>
          </a:p>
          <a:p>
            <a:r>
              <a:rPr lang="en-US" sz="1400" b="1" dirty="0">
                <a:solidFill>
                  <a:srgbClr val="C00000"/>
                </a:solidFill>
                <a:latin typeface="Helvetica" pitchFamily="2" charset="0"/>
              </a:rPr>
              <a:t>37% </a:t>
            </a:r>
            <a:r>
              <a:rPr lang="en-US" sz="1400" dirty="0">
                <a:latin typeface="Helvetica" pitchFamily="2" charset="0"/>
              </a:rPr>
              <a:t>add and subtract</a:t>
            </a:r>
          </a:p>
          <a:p>
            <a:pPr lvl="1"/>
            <a:endParaRPr lang="en-US" dirty="0">
              <a:latin typeface="Helvetica" pitchFamily="2" charset="0"/>
            </a:endParaRPr>
          </a:p>
          <a:p>
            <a:pPr marL="342900" indent="-342900">
              <a:buFont typeface="Arial" panose="020B0604020202020204" pitchFamily="34" charset="0"/>
              <a:buChar char="•"/>
            </a:pPr>
            <a:r>
              <a:rPr lang="en-US" b="1" dirty="0">
                <a:latin typeface="Helvetica" pitchFamily="2" charset="0"/>
              </a:rPr>
              <a:t>SA Grade 9 (2019)</a:t>
            </a:r>
          </a:p>
          <a:p>
            <a:r>
              <a:rPr lang="en-US" sz="1400" b="1" dirty="0">
                <a:solidFill>
                  <a:srgbClr val="C00000"/>
                </a:solidFill>
                <a:latin typeface="Helvetica" pitchFamily="2" charset="0"/>
              </a:rPr>
              <a:t> 41% </a:t>
            </a:r>
            <a:r>
              <a:rPr lang="en-US" sz="1400" dirty="0">
                <a:latin typeface="Helvetica" pitchFamily="2" charset="0"/>
              </a:rPr>
              <a:t>have a basic understanding of whole numbers and graphs</a:t>
            </a:r>
          </a:p>
          <a:p>
            <a:endParaRPr lang="en-US" b="1" dirty="0">
              <a:latin typeface="Helvetica" pitchFamily="2" charset="0"/>
            </a:endParaRPr>
          </a:p>
          <a:p>
            <a:pPr marL="342900" indent="-342900">
              <a:buFont typeface="Arial" panose="020B0604020202020204" pitchFamily="34" charset="0"/>
              <a:buChar char="•"/>
            </a:pPr>
            <a:r>
              <a:rPr lang="en-US" b="1" dirty="0">
                <a:latin typeface="Helvetica" pitchFamily="2" charset="0"/>
              </a:rPr>
              <a:t>SA Grade 12 (2018) </a:t>
            </a:r>
            <a:endParaRPr lang="en-US" sz="1100" dirty="0">
              <a:latin typeface="Helvetica" pitchFamily="2" charset="0"/>
            </a:endParaRPr>
          </a:p>
          <a:p>
            <a:r>
              <a:rPr lang="en-US" sz="1400" b="1" dirty="0">
                <a:solidFill>
                  <a:srgbClr val="C00000"/>
                </a:solidFill>
                <a:latin typeface="Helvetica" pitchFamily="2" charset="0"/>
              </a:rPr>
              <a:t> 27% </a:t>
            </a:r>
            <a:r>
              <a:rPr lang="en-US" sz="1400" dirty="0">
                <a:latin typeface="Helvetica" pitchFamily="2" charset="0"/>
              </a:rPr>
              <a:t>took</a:t>
            </a:r>
            <a:r>
              <a:rPr lang="en-US" sz="1400" b="1" dirty="0">
                <a:latin typeface="Helvetica" pitchFamily="2" charset="0"/>
              </a:rPr>
              <a:t> </a:t>
            </a:r>
            <a:r>
              <a:rPr lang="en-US" sz="1400" dirty="0" err="1">
                <a:latin typeface="Helvetica" pitchFamily="2" charset="0"/>
              </a:rPr>
              <a:t>maths</a:t>
            </a:r>
            <a:r>
              <a:rPr lang="en-US" sz="1400" dirty="0">
                <a:latin typeface="Helvetica" pitchFamily="2" charset="0"/>
              </a:rPr>
              <a:t> </a:t>
            </a:r>
            <a:r>
              <a:rPr lang="en-US" sz="1000" dirty="0">
                <a:latin typeface="Helvetica" pitchFamily="2" charset="0"/>
              </a:rPr>
              <a:t>(of Gr1 cohort)</a:t>
            </a:r>
          </a:p>
          <a:p>
            <a:endParaRPr lang="en-US" sz="1400" b="1" dirty="0">
              <a:latin typeface="Helvetica" pitchFamily="2" charset="0"/>
            </a:endParaRPr>
          </a:p>
          <a:p>
            <a:r>
              <a:rPr lang="en-US" sz="1400" b="1" dirty="0">
                <a:solidFill>
                  <a:srgbClr val="C00000"/>
                </a:solidFill>
                <a:latin typeface="Helvetica" pitchFamily="2" charset="0"/>
              </a:rPr>
              <a:t>3,7% </a:t>
            </a:r>
            <a:r>
              <a:rPr lang="en-US" sz="1400" dirty="0">
                <a:latin typeface="Helvetica" pitchFamily="2" charset="0"/>
              </a:rPr>
              <a:t>passed @40%+   </a:t>
            </a:r>
            <a:r>
              <a:rPr lang="en-US" sz="1100" dirty="0">
                <a:latin typeface="Helvetica" pitchFamily="2" charset="0"/>
              </a:rPr>
              <a:t> </a:t>
            </a:r>
            <a:r>
              <a:rPr lang="en-US" sz="800" dirty="0">
                <a:latin typeface="Helvetica" pitchFamily="2" charset="0"/>
              </a:rPr>
              <a:t>(37,872)</a:t>
            </a:r>
            <a:endParaRPr lang="en-US" sz="1100" dirty="0">
              <a:latin typeface="Helvetica" pitchFamily="2" charset="0"/>
            </a:endParaRPr>
          </a:p>
          <a:p>
            <a:r>
              <a:rPr lang="en-US" sz="1400" b="1" dirty="0">
                <a:solidFill>
                  <a:srgbClr val="C00000"/>
                </a:solidFill>
                <a:latin typeface="Helvetica" pitchFamily="2" charset="0"/>
              </a:rPr>
              <a:t>1,4% </a:t>
            </a:r>
            <a:r>
              <a:rPr lang="en-US" sz="1400" dirty="0">
                <a:latin typeface="Helvetica" pitchFamily="2" charset="0"/>
              </a:rPr>
              <a:t>passed @60%+    </a:t>
            </a:r>
            <a:r>
              <a:rPr lang="en-US" sz="800" dirty="0">
                <a:latin typeface="Helvetica" pitchFamily="2" charset="0"/>
              </a:rPr>
              <a:t>(13,526)</a:t>
            </a:r>
            <a:endParaRPr lang="en-US" sz="1100" dirty="0">
              <a:latin typeface="Helvetica" pitchFamily="2" charset="0"/>
            </a:endParaRPr>
          </a:p>
          <a:p>
            <a:endParaRPr lang="en-US" sz="1400" dirty="0">
              <a:latin typeface="Helvetica" pitchFamily="2" charset="0"/>
            </a:endParaRPr>
          </a:p>
          <a:p>
            <a:endParaRPr lang="en-US" sz="800" dirty="0">
              <a:latin typeface="Helvetica" pitchFamily="2" charset="0"/>
            </a:endParaRPr>
          </a:p>
        </p:txBody>
      </p:sp>
      <p:sp>
        <p:nvSpPr>
          <p:cNvPr id="16" name="TextBox 15">
            <a:extLst>
              <a:ext uri="{FF2B5EF4-FFF2-40B4-BE49-F238E27FC236}">
                <a16:creationId xmlns:a16="http://schemas.microsoft.com/office/drawing/2014/main" id="{1D75C4B1-3628-9A47-A07C-951471FE4064}"/>
              </a:ext>
            </a:extLst>
          </p:cNvPr>
          <p:cNvSpPr txBox="1"/>
          <p:nvPr/>
        </p:nvSpPr>
        <p:spPr>
          <a:xfrm>
            <a:off x="6397940" y="6582655"/>
            <a:ext cx="6634162" cy="230832"/>
          </a:xfrm>
          <a:prstGeom prst="rect">
            <a:avLst/>
          </a:prstGeom>
          <a:noFill/>
        </p:spPr>
        <p:txBody>
          <a:bodyPr wrap="square" rtlCol="0">
            <a:spAutoFit/>
          </a:bodyPr>
          <a:lstStyle/>
          <a:p>
            <a:r>
              <a:rPr lang="en-US" sz="900" dirty="0"/>
              <a:t>See </a:t>
            </a:r>
            <a:r>
              <a:rPr lang="en-US" sz="900" dirty="0" err="1"/>
              <a:t>Spaull</a:t>
            </a:r>
            <a:r>
              <a:rPr lang="en-US" sz="900" dirty="0"/>
              <a:t>, 2019: p21: In 2018 53,768 WC </a:t>
            </a:r>
            <a:r>
              <a:rPr lang="en-US" sz="900" dirty="0" err="1"/>
              <a:t>matrics</a:t>
            </a:r>
            <a:r>
              <a:rPr lang="en-US" sz="900" dirty="0"/>
              <a:t> entered 29% took </a:t>
            </a:r>
            <a:r>
              <a:rPr lang="en-US" sz="900" dirty="0" err="1"/>
              <a:t>maths</a:t>
            </a:r>
            <a:r>
              <a:rPr lang="en-US" sz="900" dirty="0"/>
              <a:t>, 16% passed @40% and 7% passed @60%</a:t>
            </a:r>
          </a:p>
        </p:txBody>
      </p:sp>
      <p:sp>
        <p:nvSpPr>
          <p:cNvPr id="17" name="TextBox 16">
            <a:extLst>
              <a:ext uri="{FF2B5EF4-FFF2-40B4-BE49-F238E27FC236}">
                <a16:creationId xmlns:a16="http://schemas.microsoft.com/office/drawing/2014/main" id="{8124E590-F784-6045-9486-44DE98D7992D}"/>
              </a:ext>
            </a:extLst>
          </p:cNvPr>
          <p:cNvSpPr txBox="1"/>
          <p:nvPr/>
        </p:nvSpPr>
        <p:spPr>
          <a:xfrm>
            <a:off x="92293" y="6614741"/>
            <a:ext cx="2271776" cy="230832"/>
          </a:xfrm>
          <a:prstGeom prst="rect">
            <a:avLst/>
          </a:prstGeom>
          <a:noFill/>
        </p:spPr>
        <p:txBody>
          <a:bodyPr wrap="none" rtlCol="0">
            <a:spAutoFit/>
          </a:bodyPr>
          <a:lstStyle/>
          <a:p>
            <a:r>
              <a:rPr lang="en-US" sz="900" dirty="0"/>
              <a:t>Gr5 and Gr9 </a:t>
            </a:r>
            <a:r>
              <a:rPr lang="en-US" sz="900" dirty="0" err="1"/>
              <a:t>Maths</a:t>
            </a:r>
            <a:r>
              <a:rPr lang="en-US" sz="900" dirty="0"/>
              <a:t> results from HSRC (2019)</a:t>
            </a:r>
          </a:p>
        </p:txBody>
      </p:sp>
    </p:spTree>
    <p:extLst>
      <p:ext uri="{BB962C8B-B14F-4D97-AF65-F5344CB8AC3E}">
        <p14:creationId xmlns:p14="http://schemas.microsoft.com/office/powerpoint/2010/main" val="2232407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4">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4">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10127676" y="6257744"/>
            <a:ext cx="323309" cy="389083"/>
          </a:xfrm>
          <a:prstGeom prst="rect">
            <a:avLst/>
          </a:prstGeom>
        </p:spPr>
        <p:txBody>
          <a:bodyPr/>
          <a:lstStyle/>
          <a:p>
            <a:fld id="{502AA32E-850A-4F3A-9344-4AB458E1939A}" type="slidenum">
              <a:rPr lang="en-AU" smtClean="0"/>
              <a:pPr/>
              <a:t>21</a:t>
            </a:fld>
            <a:endParaRPr lang="en-AU" dirty="0"/>
          </a:p>
        </p:txBody>
      </p:sp>
      <p:sp>
        <p:nvSpPr>
          <p:cNvPr id="9" name="TextBox 8"/>
          <p:cNvSpPr txBox="1"/>
          <p:nvPr/>
        </p:nvSpPr>
        <p:spPr>
          <a:xfrm>
            <a:off x="1147942" y="1491628"/>
            <a:ext cx="2768450" cy="323165"/>
          </a:xfrm>
          <a:prstGeom prst="rect">
            <a:avLst/>
          </a:prstGeom>
          <a:noFill/>
        </p:spPr>
        <p:txBody>
          <a:bodyPr wrap="none" rtlCol="0">
            <a:spAutoFit/>
          </a:bodyPr>
          <a:lstStyle/>
          <a:p>
            <a:r>
              <a:rPr lang="en-US" sz="1500" dirty="0"/>
              <a:t>Insurmountable learning deficits</a:t>
            </a:r>
          </a:p>
        </p:txBody>
      </p:sp>
      <p:graphicFrame>
        <p:nvGraphicFramePr>
          <p:cNvPr id="12" name="Chart 11"/>
          <p:cNvGraphicFramePr/>
          <p:nvPr/>
        </p:nvGraphicFramePr>
        <p:xfrm>
          <a:off x="585788" y="2415326"/>
          <a:ext cx="8653463" cy="4231501"/>
        </p:xfrm>
        <a:graphic>
          <a:graphicData uri="http://schemas.openxmlformats.org/drawingml/2006/chart">
            <c:chart xmlns:c="http://schemas.openxmlformats.org/drawingml/2006/chart" xmlns:r="http://schemas.openxmlformats.org/officeDocument/2006/relationships" r:id="rId3"/>
          </a:graphicData>
        </a:graphic>
      </p:graphicFrame>
      <p:sp>
        <p:nvSpPr>
          <p:cNvPr id="13" name="Rectangle 2"/>
          <p:cNvSpPr>
            <a:spLocks noChangeArrowheads="1"/>
          </p:cNvSpPr>
          <p:nvPr/>
        </p:nvSpPr>
        <p:spPr bwMode="auto">
          <a:xfrm>
            <a:off x="1135830" y="1805006"/>
            <a:ext cx="6265069" cy="5078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GB" sz="900" dirty="0"/>
              <a:t>Figure 10b: South African mathematics learning trajectories by national socioeconomic quintiles using a variable standard deviation for a year of learning (0.28 in grade 3 to 0.2 in grade 8 with interpolated values for in-between grades (Based on NSES 2007/8/9 for grades 3/4/5, SACMEQ 2007 for grade 6 and TIMSS 2011 for grade 9, including 95% confidence interval</a:t>
            </a:r>
            <a:r>
              <a:rPr lang="en-US" sz="900" dirty="0"/>
              <a:t> </a:t>
            </a:r>
          </a:p>
        </p:txBody>
      </p:sp>
      <p:sp>
        <p:nvSpPr>
          <p:cNvPr id="11" name="TextBox 10"/>
          <p:cNvSpPr txBox="1"/>
          <p:nvPr/>
        </p:nvSpPr>
        <p:spPr>
          <a:xfrm>
            <a:off x="3792851" y="6646827"/>
            <a:ext cx="1215397" cy="230832"/>
          </a:xfrm>
          <a:prstGeom prst="rect">
            <a:avLst/>
          </a:prstGeom>
          <a:noFill/>
        </p:spPr>
        <p:txBody>
          <a:bodyPr wrap="none" rtlCol="0">
            <a:spAutoFit/>
          </a:bodyPr>
          <a:lstStyle/>
          <a:p>
            <a:r>
              <a:rPr lang="en-US" sz="900" dirty="0"/>
              <a:t>(Spaull &amp; </a:t>
            </a:r>
            <a:r>
              <a:rPr lang="en-US" sz="900" dirty="0" err="1"/>
              <a:t>Kotze</a:t>
            </a:r>
            <a:r>
              <a:rPr lang="en-US" sz="900" dirty="0"/>
              <a:t>, 2015)</a:t>
            </a:r>
          </a:p>
        </p:txBody>
      </p:sp>
      <p:sp>
        <p:nvSpPr>
          <p:cNvPr id="15" name="Rectangle 14"/>
          <p:cNvSpPr/>
          <p:nvPr/>
        </p:nvSpPr>
        <p:spPr>
          <a:xfrm>
            <a:off x="585788" y="321348"/>
            <a:ext cx="10458450" cy="523220"/>
          </a:xfrm>
          <a:prstGeom prst="rect">
            <a:avLst/>
          </a:prstGeom>
        </p:spPr>
        <p:txBody>
          <a:bodyPr wrap="square">
            <a:spAutoFit/>
          </a:bodyPr>
          <a:lstStyle/>
          <a:p>
            <a:r>
              <a:rPr lang="en-US" sz="2800" b="1" dirty="0">
                <a:latin typeface="Helvetica" charset="0"/>
                <a:ea typeface="Helvetica" charset="0"/>
                <a:cs typeface="Helvetica" charset="0"/>
              </a:rPr>
              <a:t>The problem starts early (Gr 1-3) and is never overcome</a:t>
            </a:r>
          </a:p>
        </p:txBody>
      </p:sp>
      <p:sp>
        <p:nvSpPr>
          <p:cNvPr id="3" name="TextBox 2"/>
          <p:cNvSpPr txBox="1"/>
          <p:nvPr/>
        </p:nvSpPr>
        <p:spPr>
          <a:xfrm>
            <a:off x="4400550" y="922764"/>
            <a:ext cx="7015163" cy="830997"/>
          </a:xfrm>
          <a:prstGeom prst="rect">
            <a:avLst/>
          </a:prstGeom>
          <a:solidFill>
            <a:schemeClr val="bg1">
              <a:lumMod val="95000"/>
            </a:schemeClr>
          </a:solidFill>
        </p:spPr>
        <p:txBody>
          <a:bodyPr wrap="square" rtlCol="0">
            <a:spAutoFit/>
          </a:bodyPr>
          <a:lstStyle/>
          <a:p>
            <a:pPr algn="ctr"/>
            <a:r>
              <a:rPr lang="en-US" sz="2400" dirty="0">
                <a:latin typeface="Helvetica" pitchFamily="2" charset="0"/>
              </a:rPr>
              <a:t>Only</a:t>
            </a:r>
            <a:r>
              <a:rPr lang="en-US" sz="2400" b="1" dirty="0">
                <a:solidFill>
                  <a:srgbClr val="FF0000"/>
                </a:solidFill>
                <a:latin typeface="Helvetica" pitchFamily="2" charset="0"/>
              </a:rPr>
              <a:t> 25% </a:t>
            </a:r>
            <a:r>
              <a:rPr lang="en-US" sz="2400" dirty="0">
                <a:latin typeface="Helvetica" pitchFamily="2" charset="0"/>
              </a:rPr>
              <a:t>of Grade 5 learners in SA can answer:  </a:t>
            </a:r>
            <a:r>
              <a:rPr lang="en-US" sz="2400" b="1" dirty="0">
                <a:latin typeface="Helvetica" pitchFamily="2" charset="0"/>
              </a:rPr>
              <a:t>700 – 28 = ____      </a:t>
            </a:r>
            <a:r>
              <a:rPr lang="en-US" sz="1400" dirty="0">
                <a:latin typeface="Helvetica" pitchFamily="2" charset="0"/>
              </a:rPr>
              <a:t>(TIMSS-N 2019)</a:t>
            </a:r>
          </a:p>
        </p:txBody>
      </p:sp>
      <p:cxnSp>
        <p:nvCxnSpPr>
          <p:cNvPr id="6" name="Straight Arrow Connector 5"/>
          <p:cNvCxnSpPr>
            <a:cxnSpLocks/>
          </p:cNvCxnSpPr>
          <p:nvPr/>
        </p:nvCxnSpPr>
        <p:spPr>
          <a:xfrm flipV="1">
            <a:off x="2814638" y="1491628"/>
            <a:ext cx="1585912" cy="3451848"/>
          </a:xfrm>
          <a:prstGeom prst="straightConnector1">
            <a:avLst/>
          </a:prstGeom>
          <a:ln w="38100">
            <a:solidFill>
              <a:schemeClr val="bg1">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34CB87A2-9A78-C245-A2E8-6698921F4341}"/>
              </a:ext>
            </a:extLst>
          </p:cNvPr>
          <p:cNvSpPr/>
          <p:nvPr/>
        </p:nvSpPr>
        <p:spPr>
          <a:xfrm>
            <a:off x="0" y="10456"/>
            <a:ext cx="12192000" cy="6847544"/>
          </a:xfrm>
          <a:prstGeom prst="rect">
            <a:avLst/>
          </a:prstGeom>
          <a:solidFill>
            <a:srgbClr val="D4D4D4">
              <a:alpha val="58039"/>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1D772829-C955-984C-A3ED-CEFCAB048383}"/>
              </a:ext>
            </a:extLst>
          </p:cNvPr>
          <p:cNvSpPr txBox="1"/>
          <p:nvPr/>
        </p:nvSpPr>
        <p:spPr>
          <a:xfrm>
            <a:off x="9115425" y="2364082"/>
            <a:ext cx="2812257" cy="3323987"/>
          </a:xfrm>
          <a:prstGeom prst="rect">
            <a:avLst/>
          </a:prstGeom>
          <a:solidFill>
            <a:schemeClr val="accent1">
              <a:lumMod val="20000"/>
              <a:lumOff val="80000"/>
            </a:schemeClr>
          </a:solidFill>
        </p:spPr>
        <p:txBody>
          <a:bodyPr wrap="square" rtlCol="0">
            <a:spAutoFit/>
          </a:bodyPr>
          <a:lstStyle/>
          <a:p>
            <a:pPr marL="342900" indent="-342900">
              <a:buFont typeface="Arial" panose="020B0604020202020204" pitchFamily="34" charset="0"/>
              <a:buChar char="•"/>
            </a:pPr>
            <a:r>
              <a:rPr lang="en-US" b="1" dirty="0">
                <a:latin typeface="Helvetica" pitchFamily="2" charset="0"/>
              </a:rPr>
              <a:t>WC Grade 5 (2019)</a:t>
            </a:r>
          </a:p>
          <a:p>
            <a:r>
              <a:rPr lang="en-US" sz="1400" b="1" dirty="0">
                <a:solidFill>
                  <a:srgbClr val="C00000"/>
                </a:solidFill>
                <a:latin typeface="Helvetica" pitchFamily="2" charset="0"/>
              </a:rPr>
              <a:t>65% </a:t>
            </a:r>
            <a:r>
              <a:rPr lang="en-US" sz="1400" dirty="0">
                <a:latin typeface="Helvetica" pitchFamily="2" charset="0"/>
              </a:rPr>
              <a:t>add and subtract reliably</a:t>
            </a:r>
          </a:p>
          <a:p>
            <a:pPr lvl="1"/>
            <a:endParaRPr lang="en-US" dirty="0">
              <a:latin typeface="Helvetica" pitchFamily="2" charset="0"/>
            </a:endParaRPr>
          </a:p>
          <a:p>
            <a:pPr marL="342900" indent="-342900">
              <a:buFont typeface="Arial" panose="020B0604020202020204" pitchFamily="34" charset="0"/>
              <a:buChar char="•"/>
            </a:pPr>
            <a:r>
              <a:rPr lang="en-US" b="1" dirty="0">
                <a:latin typeface="Helvetica" pitchFamily="2" charset="0"/>
              </a:rPr>
              <a:t>WC Grade 9 (2019)</a:t>
            </a:r>
          </a:p>
          <a:p>
            <a:r>
              <a:rPr lang="en-US" sz="1400" b="1" dirty="0">
                <a:solidFill>
                  <a:srgbClr val="C00000"/>
                </a:solidFill>
                <a:latin typeface="Helvetica" pitchFamily="2" charset="0"/>
              </a:rPr>
              <a:t> 64% </a:t>
            </a:r>
            <a:r>
              <a:rPr lang="en-US" sz="1400" dirty="0">
                <a:latin typeface="Helvetica" pitchFamily="2" charset="0"/>
              </a:rPr>
              <a:t>have a basic understanding of whole numbers and graphs</a:t>
            </a:r>
          </a:p>
          <a:p>
            <a:endParaRPr lang="en-US" b="1" dirty="0">
              <a:latin typeface="Helvetica" pitchFamily="2" charset="0"/>
            </a:endParaRPr>
          </a:p>
          <a:p>
            <a:pPr marL="342900" indent="-342900">
              <a:buFont typeface="Arial" panose="020B0604020202020204" pitchFamily="34" charset="0"/>
              <a:buChar char="•"/>
            </a:pPr>
            <a:r>
              <a:rPr lang="en-US" b="1" dirty="0">
                <a:latin typeface="Helvetica" pitchFamily="2" charset="0"/>
              </a:rPr>
              <a:t>WC Grade 12 (2018) </a:t>
            </a:r>
            <a:endParaRPr lang="en-US" sz="1100" dirty="0">
              <a:latin typeface="Helvetica" pitchFamily="2" charset="0"/>
            </a:endParaRPr>
          </a:p>
          <a:p>
            <a:r>
              <a:rPr lang="en-US" sz="1400" b="1" dirty="0">
                <a:solidFill>
                  <a:srgbClr val="C00000"/>
                </a:solidFill>
                <a:latin typeface="Helvetica" pitchFamily="2" charset="0"/>
              </a:rPr>
              <a:t> 18% </a:t>
            </a:r>
            <a:r>
              <a:rPr lang="en-US" sz="1400" dirty="0">
                <a:latin typeface="Helvetica" pitchFamily="2" charset="0"/>
              </a:rPr>
              <a:t>took</a:t>
            </a:r>
            <a:r>
              <a:rPr lang="en-US" sz="1400" b="1" dirty="0">
                <a:latin typeface="Helvetica" pitchFamily="2" charset="0"/>
              </a:rPr>
              <a:t> </a:t>
            </a:r>
            <a:r>
              <a:rPr lang="en-US" sz="1400" dirty="0" err="1">
                <a:latin typeface="Helvetica" pitchFamily="2" charset="0"/>
              </a:rPr>
              <a:t>maths</a:t>
            </a:r>
            <a:r>
              <a:rPr lang="en-US" sz="1400" dirty="0">
                <a:latin typeface="Helvetica" pitchFamily="2" charset="0"/>
              </a:rPr>
              <a:t> </a:t>
            </a:r>
            <a:r>
              <a:rPr lang="en-US" sz="1000" dirty="0">
                <a:latin typeface="Helvetica" pitchFamily="2" charset="0"/>
              </a:rPr>
              <a:t>(of Gr1 WC cohort)</a:t>
            </a:r>
          </a:p>
          <a:p>
            <a:endParaRPr lang="en-US" sz="1400" b="1" dirty="0">
              <a:latin typeface="Helvetica" pitchFamily="2" charset="0"/>
            </a:endParaRPr>
          </a:p>
          <a:p>
            <a:r>
              <a:rPr lang="en-US" sz="1400" b="1" dirty="0">
                <a:solidFill>
                  <a:srgbClr val="C00000"/>
                </a:solidFill>
                <a:latin typeface="Helvetica" pitchFamily="2" charset="0"/>
              </a:rPr>
              <a:t>10% </a:t>
            </a:r>
            <a:r>
              <a:rPr lang="en-US" sz="1400" dirty="0">
                <a:latin typeface="Helvetica" pitchFamily="2" charset="0"/>
              </a:rPr>
              <a:t>passed @40%+  </a:t>
            </a:r>
            <a:r>
              <a:rPr lang="en-US" sz="900" dirty="0">
                <a:latin typeface="Helvetica" pitchFamily="2" charset="0"/>
              </a:rPr>
              <a:t>(of Gr1)</a:t>
            </a:r>
          </a:p>
          <a:p>
            <a:r>
              <a:rPr lang="en-US" sz="1400" b="1" dirty="0">
                <a:solidFill>
                  <a:srgbClr val="C00000"/>
                </a:solidFill>
                <a:latin typeface="Helvetica" pitchFamily="2" charset="0"/>
              </a:rPr>
              <a:t>4,3% </a:t>
            </a:r>
            <a:r>
              <a:rPr lang="en-US" sz="1400" dirty="0">
                <a:latin typeface="Helvetica" pitchFamily="2" charset="0"/>
              </a:rPr>
              <a:t>passed @60%+ </a:t>
            </a:r>
            <a:r>
              <a:rPr lang="en-US" sz="900" dirty="0">
                <a:latin typeface="Helvetica" pitchFamily="2" charset="0"/>
              </a:rPr>
              <a:t>(of Gr1)</a:t>
            </a:r>
          </a:p>
          <a:p>
            <a:endParaRPr lang="en-US" sz="1400" dirty="0">
              <a:latin typeface="Helvetica" pitchFamily="2" charset="0"/>
            </a:endParaRPr>
          </a:p>
          <a:p>
            <a:endParaRPr lang="en-US" sz="800" dirty="0">
              <a:latin typeface="Helvetica" pitchFamily="2" charset="0"/>
            </a:endParaRPr>
          </a:p>
        </p:txBody>
      </p:sp>
      <p:sp>
        <p:nvSpPr>
          <p:cNvPr id="19" name="TextBox 18">
            <a:extLst>
              <a:ext uri="{FF2B5EF4-FFF2-40B4-BE49-F238E27FC236}">
                <a16:creationId xmlns:a16="http://schemas.microsoft.com/office/drawing/2014/main" id="{CAB3C85B-0EF3-FC49-92DA-EE9AE266D145}"/>
              </a:ext>
            </a:extLst>
          </p:cNvPr>
          <p:cNvSpPr txBox="1"/>
          <p:nvPr/>
        </p:nvSpPr>
        <p:spPr>
          <a:xfrm>
            <a:off x="7308516" y="6343275"/>
            <a:ext cx="4732386" cy="230832"/>
          </a:xfrm>
          <a:prstGeom prst="rect">
            <a:avLst/>
          </a:prstGeom>
          <a:noFill/>
        </p:spPr>
        <p:txBody>
          <a:bodyPr wrap="none" rtlCol="0">
            <a:spAutoFit/>
          </a:bodyPr>
          <a:lstStyle/>
          <a:p>
            <a:r>
              <a:rPr lang="en-US" sz="900" dirty="0"/>
              <a:t>See </a:t>
            </a:r>
            <a:r>
              <a:rPr lang="en-US" sz="900" dirty="0" err="1"/>
              <a:t>Spaull</a:t>
            </a:r>
            <a:r>
              <a:rPr lang="en-US" sz="900" dirty="0"/>
              <a:t>, 2019: p21 In 2018 270,516 took </a:t>
            </a:r>
            <a:r>
              <a:rPr lang="en-US" sz="900" dirty="0" err="1"/>
              <a:t>maths</a:t>
            </a:r>
            <a:r>
              <a:rPr lang="en-US" sz="900" dirty="0"/>
              <a:t>, 58% got 30%+,; 14% got 40%+ and 5% got 60%</a:t>
            </a:r>
          </a:p>
        </p:txBody>
      </p:sp>
      <p:sp>
        <p:nvSpPr>
          <p:cNvPr id="14" name="TextBox 13">
            <a:extLst>
              <a:ext uri="{FF2B5EF4-FFF2-40B4-BE49-F238E27FC236}">
                <a16:creationId xmlns:a16="http://schemas.microsoft.com/office/drawing/2014/main" id="{9CE98077-3A93-0347-B270-1BEE8FEF1775}"/>
              </a:ext>
            </a:extLst>
          </p:cNvPr>
          <p:cNvSpPr txBox="1"/>
          <p:nvPr/>
        </p:nvSpPr>
        <p:spPr>
          <a:xfrm>
            <a:off x="6162676" y="2385211"/>
            <a:ext cx="2812257" cy="3108543"/>
          </a:xfrm>
          <a:prstGeom prst="rect">
            <a:avLst/>
          </a:prstGeom>
          <a:solidFill>
            <a:schemeClr val="accent6">
              <a:lumMod val="20000"/>
              <a:lumOff val="80000"/>
            </a:schemeClr>
          </a:solidFill>
        </p:spPr>
        <p:txBody>
          <a:bodyPr wrap="square" rtlCol="0">
            <a:spAutoFit/>
          </a:bodyPr>
          <a:lstStyle/>
          <a:p>
            <a:pPr marL="342900" indent="-342900">
              <a:buFont typeface="Arial" panose="020B0604020202020204" pitchFamily="34" charset="0"/>
              <a:buChar char="•"/>
            </a:pPr>
            <a:r>
              <a:rPr lang="en-US" b="1" dirty="0">
                <a:latin typeface="Helvetica" pitchFamily="2" charset="0"/>
              </a:rPr>
              <a:t>SA Grade 5 (2019)</a:t>
            </a:r>
          </a:p>
          <a:p>
            <a:r>
              <a:rPr lang="en-US" sz="1400" b="1" dirty="0">
                <a:solidFill>
                  <a:srgbClr val="C00000"/>
                </a:solidFill>
                <a:latin typeface="Helvetica" pitchFamily="2" charset="0"/>
              </a:rPr>
              <a:t>37% </a:t>
            </a:r>
            <a:r>
              <a:rPr lang="en-US" sz="1400" dirty="0">
                <a:latin typeface="Helvetica" pitchFamily="2" charset="0"/>
              </a:rPr>
              <a:t>add and subtract reliably</a:t>
            </a:r>
          </a:p>
          <a:p>
            <a:pPr lvl="1"/>
            <a:endParaRPr lang="en-US" dirty="0">
              <a:latin typeface="Helvetica" pitchFamily="2" charset="0"/>
            </a:endParaRPr>
          </a:p>
          <a:p>
            <a:pPr marL="342900" indent="-342900">
              <a:buFont typeface="Arial" panose="020B0604020202020204" pitchFamily="34" charset="0"/>
              <a:buChar char="•"/>
            </a:pPr>
            <a:r>
              <a:rPr lang="en-US" b="1" dirty="0">
                <a:latin typeface="Helvetica" pitchFamily="2" charset="0"/>
              </a:rPr>
              <a:t>SA Grade 9 (2019)</a:t>
            </a:r>
          </a:p>
          <a:p>
            <a:r>
              <a:rPr lang="en-US" sz="1400" b="1" dirty="0">
                <a:solidFill>
                  <a:srgbClr val="C00000"/>
                </a:solidFill>
                <a:latin typeface="Helvetica" pitchFamily="2" charset="0"/>
              </a:rPr>
              <a:t> 41% </a:t>
            </a:r>
            <a:r>
              <a:rPr lang="en-US" sz="1400" dirty="0">
                <a:latin typeface="Helvetica" pitchFamily="2" charset="0"/>
              </a:rPr>
              <a:t>have a basic understanding of whole numbers and graphs</a:t>
            </a:r>
          </a:p>
          <a:p>
            <a:endParaRPr lang="en-US" b="1" dirty="0">
              <a:latin typeface="Helvetica" pitchFamily="2" charset="0"/>
            </a:endParaRPr>
          </a:p>
          <a:p>
            <a:pPr marL="342900" indent="-342900">
              <a:buFont typeface="Arial" panose="020B0604020202020204" pitchFamily="34" charset="0"/>
              <a:buChar char="•"/>
            </a:pPr>
            <a:r>
              <a:rPr lang="en-US" b="1" dirty="0">
                <a:latin typeface="Helvetica" pitchFamily="2" charset="0"/>
              </a:rPr>
              <a:t>SA Grade 12 (2018) </a:t>
            </a:r>
            <a:endParaRPr lang="en-US" sz="1100" dirty="0">
              <a:latin typeface="Helvetica" pitchFamily="2" charset="0"/>
            </a:endParaRPr>
          </a:p>
          <a:p>
            <a:r>
              <a:rPr lang="en-US" sz="1400" b="1" dirty="0">
                <a:solidFill>
                  <a:srgbClr val="C00000"/>
                </a:solidFill>
                <a:latin typeface="Helvetica" pitchFamily="2" charset="0"/>
              </a:rPr>
              <a:t> 27% </a:t>
            </a:r>
            <a:r>
              <a:rPr lang="en-US" sz="1400" dirty="0">
                <a:latin typeface="Helvetica" pitchFamily="2" charset="0"/>
              </a:rPr>
              <a:t>took</a:t>
            </a:r>
            <a:r>
              <a:rPr lang="en-US" sz="1400" b="1" dirty="0">
                <a:latin typeface="Helvetica" pitchFamily="2" charset="0"/>
              </a:rPr>
              <a:t> </a:t>
            </a:r>
            <a:r>
              <a:rPr lang="en-US" sz="1400" dirty="0" err="1">
                <a:latin typeface="Helvetica" pitchFamily="2" charset="0"/>
              </a:rPr>
              <a:t>maths</a:t>
            </a:r>
            <a:r>
              <a:rPr lang="en-US" sz="1400" dirty="0">
                <a:latin typeface="Helvetica" pitchFamily="2" charset="0"/>
              </a:rPr>
              <a:t> </a:t>
            </a:r>
            <a:r>
              <a:rPr lang="en-US" sz="1000" dirty="0">
                <a:latin typeface="Helvetica" pitchFamily="2" charset="0"/>
              </a:rPr>
              <a:t>(of Gr1 cohort)</a:t>
            </a:r>
          </a:p>
          <a:p>
            <a:endParaRPr lang="en-US" sz="1400" b="1" dirty="0">
              <a:latin typeface="Helvetica" pitchFamily="2" charset="0"/>
            </a:endParaRPr>
          </a:p>
          <a:p>
            <a:r>
              <a:rPr lang="en-US" sz="1400" b="1" dirty="0">
                <a:solidFill>
                  <a:srgbClr val="C00000"/>
                </a:solidFill>
                <a:latin typeface="Helvetica" pitchFamily="2" charset="0"/>
              </a:rPr>
              <a:t>3,7% </a:t>
            </a:r>
            <a:r>
              <a:rPr lang="en-US" sz="1400" dirty="0">
                <a:latin typeface="Helvetica" pitchFamily="2" charset="0"/>
              </a:rPr>
              <a:t>passed @40%+</a:t>
            </a:r>
          </a:p>
          <a:p>
            <a:r>
              <a:rPr lang="en-US" sz="1400" b="1" dirty="0">
                <a:solidFill>
                  <a:srgbClr val="C00000"/>
                </a:solidFill>
                <a:latin typeface="Helvetica" pitchFamily="2" charset="0"/>
              </a:rPr>
              <a:t>1,4% </a:t>
            </a:r>
            <a:r>
              <a:rPr lang="en-US" sz="1400" dirty="0">
                <a:latin typeface="Helvetica" pitchFamily="2" charset="0"/>
              </a:rPr>
              <a:t>passed @60%+</a:t>
            </a:r>
          </a:p>
          <a:p>
            <a:endParaRPr lang="en-US" sz="800" dirty="0">
              <a:latin typeface="Helvetica" pitchFamily="2" charset="0"/>
            </a:endParaRPr>
          </a:p>
        </p:txBody>
      </p:sp>
      <p:sp>
        <p:nvSpPr>
          <p:cNvPr id="16" name="TextBox 15">
            <a:extLst>
              <a:ext uri="{FF2B5EF4-FFF2-40B4-BE49-F238E27FC236}">
                <a16:creationId xmlns:a16="http://schemas.microsoft.com/office/drawing/2014/main" id="{1D75C4B1-3628-9A47-A07C-951471FE4064}"/>
              </a:ext>
            </a:extLst>
          </p:cNvPr>
          <p:cNvSpPr txBox="1"/>
          <p:nvPr/>
        </p:nvSpPr>
        <p:spPr>
          <a:xfrm>
            <a:off x="6397940" y="6582655"/>
            <a:ext cx="6634162" cy="230832"/>
          </a:xfrm>
          <a:prstGeom prst="rect">
            <a:avLst/>
          </a:prstGeom>
          <a:noFill/>
        </p:spPr>
        <p:txBody>
          <a:bodyPr wrap="square" rtlCol="0">
            <a:spAutoFit/>
          </a:bodyPr>
          <a:lstStyle/>
          <a:p>
            <a:r>
              <a:rPr lang="en-US" sz="900" dirty="0"/>
              <a:t>See </a:t>
            </a:r>
            <a:r>
              <a:rPr lang="en-US" sz="900" dirty="0" err="1"/>
              <a:t>Spaull</a:t>
            </a:r>
            <a:r>
              <a:rPr lang="en-US" sz="900" dirty="0"/>
              <a:t>, 2019: p21: In 2018 53,768 WC </a:t>
            </a:r>
            <a:r>
              <a:rPr lang="en-US" sz="900" dirty="0" err="1"/>
              <a:t>matrics</a:t>
            </a:r>
            <a:r>
              <a:rPr lang="en-US" sz="900" dirty="0"/>
              <a:t> entered 29% took </a:t>
            </a:r>
            <a:r>
              <a:rPr lang="en-US" sz="900" dirty="0" err="1"/>
              <a:t>maths</a:t>
            </a:r>
            <a:r>
              <a:rPr lang="en-US" sz="900" dirty="0"/>
              <a:t>, 16% passed @40% and 7% passed @60%</a:t>
            </a:r>
          </a:p>
        </p:txBody>
      </p:sp>
      <p:sp>
        <p:nvSpPr>
          <p:cNvPr id="17" name="TextBox 16">
            <a:extLst>
              <a:ext uri="{FF2B5EF4-FFF2-40B4-BE49-F238E27FC236}">
                <a16:creationId xmlns:a16="http://schemas.microsoft.com/office/drawing/2014/main" id="{3601A78A-9E58-B448-B082-A9730B9DCD19}"/>
              </a:ext>
            </a:extLst>
          </p:cNvPr>
          <p:cNvSpPr txBox="1"/>
          <p:nvPr/>
        </p:nvSpPr>
        <p:spPr>
          <a:xfrm>
            <a:off x="92293" y="6614741"/>
            <a:ext cx="2271776" cy="230832"/>
          </a:xfrm>
          <a:prstGeom prst="rect">
            <a:avLst/>
          </a:prstGeom>
          <a:noFill/>
        </p:spPr>
        <p:txBody>
          <a:bodyPr wrap="none" rtlCol="0">
            <a:spAutoFit/>
          </a:bodyPr>
          <a:lstStyle/>
          <a:p>
            <a:r>
              <a:rPr lang="en-US" sz="900" dirty="0"/>
              <a:t>Gr5 and Gr9 </a:t>
            </a:r>
            <a:r>
              <a:rPr lang="en-US" sz="900" dirty="0" err="1"/>
              <a:t>Maths</a:t>
            </a:r>
            <a:r>
              <a:rPr lang="en-US" sz="900" dirty="0"/>
              <a:t> results from HSRC (2019)</a:t>
            </a:r>
          </a:p>
        </p:txBody>
      </p:sp>
    </p:spTree>
    <p:extLst>
      <p:ext uri="{BB962C8B-B14F-4D97-AF65-F5344CB8AC3E}">
        <p14:creationId xmlns:p14="http://schemas.microsoft.com/office/powerpoint/2010/main" val="1108242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8">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8">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8">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8">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8">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uiExpand="1" build="p"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1625C085-9F24-7043-AC22-79B6CFD6D85D}"/>
              </a:ext>
            </a:extLst>
          </p:cNvPr>
          <p:cNvPicPr>
            <a:picLocks noGrp="1" noChangeAspect="1"/>
          </p:cNvPicPr>
          <p:nvPr>
            <p:ph idx="1"/>
          </p:nvPr>
        </p:nvPicPr>
        <p:blipFill rotWithShape="1">
          <a:blip r:embed="rId2"/>
          <a:srcRect l="17552" t="16813" r="14875" b="22865"/>
          <a:stretch/>
        </p:blipFill>
        <p:spPr>
          <a:xfrm>
            <a:off x="538766" y="595314"/>
            <a:ext cx="4898070" cy="6187417"/>
          </a:xfrm>
        </p:spPr>
      </p:pic>
      <p:sp>
        <p:nvSpPr>
          <p:cNvPr id="6" name="TextBox 5">
            <a:extLst>
              <a:ext uri="{FF2B5EF4-FFF2-40B4-BE49-F238E27FC236}">
                <a16:creationId xmlns:a16="http://schemas.microsoft.com/office/drawing/2014/main" id="{C14006B6-8646-2A45-8843-3ECE729D78A1}"/>
              </a:ext>
            </a:extLst>
          </p:cNvPr>
          <p:cNvSpPr txBox="1"/>
          <p:nvPr/>
        </p:nvSpPr>
        <p:spPr>
          <a:xfrm>
            <a:off x="5628978" y="6274900"/>
            <a:ext cx="6563022" cy="507831"/>
          </a:xfrm>
          <a:prstGeom prst="rect">
            <a:avLst/>
          </a:prstGeom>
          <a:noFill/>
        </p:spPr>
        <p:txBody>
          <a:bodyPr wrap="square" rtlCol="0">
            <a:spAutoFit/>
          </a:bodyPr>
          <a:lstStyle/>
          <a:p>
            <a:r>
              <a:rPr lang="en-US" sz="900" b="1" dirty="0">
                <a:solidFill>
                  <a:schemeClr val="bg1">
                    <a:lumMod val="65000"/>
                  </a:schemeClr>
                </a:solidFill>
              </a:rPr>
              <a:t>Source</a:t>
            </a:r>
            <a:r>
              <a:rPr lang="en-US" sz="900" dirty="0">
                <a:solidFill>
                  <a:schemeClr val="bg1">
                    <a:lumMod val="65000"/>
                  </a:schemeClr>
                </a:solidFill>
              </a:rPr>
              <a:t>: Gustafsson &amp; Van der Berg, 2021 Teacher Demand and Supply Report. Science-related subjects at University of Pretoria. Requirements for teacher training. Note: Curved lines indicate what modules may be taken for qualification to teach specific school subjects. What the diagram does not reflect is that some modules are optional.</a:t>
            </a:r>
          </a:p>
        </p:txBody>
      </p:sp>
      <p:sp>
        <p:nvSpPr>
          <p:cNvPr id="7" name="TextBox 6">
            <a:extLst>
              <a:ext uri="{FF2B5EF4-FFF2-40B4-BE49-F238E27FC236}">
                <a16:creationId xmlns:a16="http://schemas.microsoft.com/office/drawing/2014/main" id="{3023AF6B-E7E9-8448-B1D0-0917CA2B8A0E}"/>
              </a:ext>
            </a:extLst>
          </p:cNvPr>
          <p:cNvSpPr txBox="1"/>
          <p:nvPr/>
        </p:nvSpPr>
        <p:spPr>
          <a:xfrm>
            <a:off x="7099535" y="1136694"/>
            <a:ext cx="3621908" cy="3847207"/>
          </a:xfrm>
          <a:prstGeom prst="rect">
            <a:avLst/>
          </a:prstGeom>
          <a:solidFill>
            <a:schemeClr val="bg1">
              <a:lumMod val="95000"/>
            </a:schemeClr>
          </a:solidFill>
        </p:spPr>
        <p:txBody>
          <a:bodyPr wrap="square" rtlCol="0">
            <a:spAutoFit/>
          </a:bodyPr>
          <a:lstStyle/>
          <a:p>
            <a:pPr algn="ctr"/>
            <a:r>
              <a:rPr lang="en-US" sz="2400" dirty="0">
                <a:latin typeface="Helvetica" pitchFamily="2" charset="0"/>
              </a:rPr>
              <a:t>The Importance of </a:t>
            </a:r>
          </a:p>
          <a:p>
            <a:pPr algn="ctr"/>
            <a:endParaRPr lang="en-US" sz="4000" b="1" dirty="0">
              <a:latin typeface="Helvetica" pitchFamily="2" charset="0"/>
            </a:endParaRPr>
          </a:p>
          <a:p>
            <a:pPr algn="ctr"/>
            <a:r>
              <a:rPr lang="en-US" sz="4000" b="1" dirty="0" err="1">
                <a:latin typeface="Helvetica" pitchFamily="2" charset="0"/>
              </a:rPr>
              <a:t>Maths</a:t>
            </a:r>
            <a:r>
              <a:rPr lang="en-US" sz="4000" b="1" dirty="0">
                <a:latin typeface="Helvetica" pitchFamily="2" charset="0"/>
              </a:rPr>
              <a:t>, Science </a:t>
            </a:r>
            <a:r>
              <a:rPr lang="en-US" sz="4000" dirty="0">
                <a:latin typeface="Helvetica" pitchFamily="2" charset="0"/>
              </a:rPr>
              <a:t>&amp;</a:t>
            </a:r>
            <a:r>
              <a:rPr lang="en-US" sz="4000" b="1" dirty="0">
                <a:latin typeface="Helvetica" pitchFamily="2" charset="0"/>
              </a:rPr>
              <a:t> Reading</a:t>
            </a:r>
          </a:p>
          <a:p>
            <a:pPr algn="ctr"/>
            <a:endParaRPr lang="en-US" sz="4000" b="1" dirty="0">
              <a:latin typeface="Helvetica" pitchFamily="2" charset="0"/>
            </a:endParaRPr>
          </a:p>
          <a:p>
            <a:pPr algn="ctr"/>
            <a:r>
              <a:rPr lang="en-US" sz="2000" dirty="0">
                <a:latin typeface="Helvetica" pitchFamily="2" charset="0"/>
              </a:rPr>
              <a:t>especially in primary school</a:t>
            </a:r>
          </a:p>
        </p:txBody>
      </p:sp>
      <p:sp>
        <p:nvSpPr>
          <p:cNvPr id="8" name="TextBox 7">
            <a:extLst>
              <a:ext uri="{FF2B5EF4-FFF2-40B4-BE49-F238E27FC236}">
                <a16:creationId xmlns:a16="http://schemas.microsoft.com/office/drawing/2014/main" id="{5048A943-1173-A447-81EA-2806B5016A32}"/>
              </a:ext>
            </a:extLst>
          </p:cNvPr>
          <p:cNvSpPr txBox="1"/>
          <p:nvPr/>
        </p:nvSpPr>
        <p:spPr>
          <a:xfrm>
            <a:off x="-223182" y="202469"/>
            <a:ext cx="5852160" cy="276999"/>
          </a:xfrm>
          <a:prstGeom prst="rect">
            <a:avLst/>
          </a:prstGeom>
          <a:noFill/>
        </p:spPr>
        <p:txBody>
          <a:bodyPr wrap="square" rtlCol="0">
            <a:spAutoFit/>
          </a:bodyPr>
          <a:lstStyle/>
          <a:p>
            <a:pPr algn="ctr"/>
            <a:r>
              <a:rPr lang="en-US" sz="1200" b="1" dirty="0">
                <a:latin typeface="Helvetica" pitchFamily="2" charset="0"/>
              </a:rPr>
              <a:t>University subjects</a:t>
            </a:r>
            <a:endParaRPr lang="en-US" sz="2000" b="1" dirty="0">
              <a:latin typeface="Helvetica" pitchFamily="2" charset="0"/>
            </a:endParaRPr>
          </a:p>
        </p:txBody>
      </p:sp>
    </p:spTree>
    <p:extLst>
      <p:ext uri="{BB962C8B-B14F-4D97-AF65-F5344CB8AC3E}">
        <p14:creationId xmlns:p14="http://schemas.microsoft.com/office/powerpoint/2010/main" val="15421477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52FCD0-FA3C-9D45-8851-D02C3EF38140}"/>
              </a:ext>
            </a:extLst>
          </p:cNvPr>
          <p:cNvSpPr>
            <a:spLocks noGrp="1"/>
          </p:cNvSpPr>
          <p:nvPr>
            <p:ph type="title"/>
          </p:nvPr>
        </p:nvSpPr>
        <p:spPr>
          <a:xfrm>
            <a:off x="604836" y="266702"/>
            <a:ext cx="10515600" cy="1325563"/>
          </a:xfrm>
        </p:spPr>
        <p:txBody>
          <a:bodyPr>
            <a:normAutofit/>
          </a:bodyPr>
          <a:lstStyle/>
          <a:p>
            <a:r>
              <a:rPr lang="en-US" sz="3200" b="1" dirty="0">
                <a:solidFill>
                  <a:srgbClr val="FF0000"/>
                </a:solidFill>
              </a:rPr>
              <a:t>Rotational timetables </a:t>
            </a:r>
            <a:br>
              <a:rPr lang="en-US" sz="3200" b="1" dirty="0">
                <a:solidFill>
                  <a:srgbClr val="FF0000"/>
                </a:solidFill>
              </a:rPr>
            </a:br>
            <a:r>
              <a:rPr lang="en-US" sz="2000" dirty="0"/>
              <a:t>are the single biggest threat to LT-skills-production in SA</a:t>
            </a:r>
          </a:p>
        </p:txBody>
      </p:sp>
      <p:sp>
        <p:nvSpPr>
          <p:cNvPr id="3" name="Content Placeholder 2">
            <a:extLst>
              <a:ext uri="{FF2B5EF4-FFF2-40B4-BE49-F238E27FC236}">
                <a16:creationId xmlns:a16="http://schemas.microsoft.com/office/drawing/2014/main" id="{14BA30B9-4936-494D-8B49-AC50773BFD9B}"/>
              </a:ext>
            </a:extLst>
          </p:cNvPr>
          <p:cNvSpPr>
            <a:spLocks noGrp="1"/>
          </p:cNvSpPr>
          <p:nvPr>
            <p:ph idx="1"/>
          </p:nvPr>
        </p:nvSpPr>
        <p:spPr>
          <a:xfrm>
            <a:off x="604836" y="1817689"/>
            <a:ext cx="4291013" cy="4802187"/>
          </a:xfrm>
          <a:solidFill>
            <a:srgbClr val="FF7E79">
              <a:alpha val="52941"/>
            </a:srgbClr>
          </a:solidFill>
        </p:spPr>
        <p:txBody>
          <a:bodyPr>
            <a:normAutofit/>
          </a:bodyPr>
          <a:lstStyle/>
          <a:p>
            <a:pPr marL="0" indent="0" algn="ctr">
              <a:buNone/>
            </a:pPr>
            <a:endParaRPr lang="en-US" dirty="0"/>
          </a:p>
          <a:p>
            <a:pPr marL="0" indent="0" algn="ctr">
              <a:buNone/>
            </a:pPr>
            <a:r>
              <a:rPr lang="en-US" dirty="0"/>
              <a:t>In October 2021 </a:t>
            </a:r>
          </a:p>
          <a:p>
            <a:pPr marL="0" indent="0" algn="ctr">
              <a:buNone/>
            </a:pPr>
            <a:r>
              <a:rPr lang="en-US" sz="9600" b="1" dirty="0">
                <a:solidFill>
                  <a:srgbClr val="FF0000"/>
                </a:solidFill>
              </a:rPr>
              <a:t>86% </a:t>
            </a:r>
          </a:p>
          <a:p>
            <a:pPr marL="0" indent="0" algn="ctr">
              <a:buNone/>
            </a:pPr>
            <a:r>
              <a:rPr lang="en-US" dirty="0"/>
              <a:t>of </a:t>
            </a:r>
            <a:r>
              <a:rPr lang="en-US" dirty="0">
                <a:solidFill>
                  <a:srgbClr val="FF0000"/>
                </a:solidFill>
              </a:rPr>
              <a:t>WC</a:t>
            </a:r>
            <a:r>
              <a:rPr lang="en-US" dirty="0"/>
              <a:t> primary schools have been approved to </a:t>
            </a:r>
            <a:r>
              <a:rPr lang="en-US" u="sng" dirty="0"/>
              <a:t>continue with rotational timetables (WCED)</a:t>
            </a:r>
            <a:r>
              <a:rPr lang="en-US" dirty="0"/>
              <a:t>. A generational catastrophe.</a:t>
            </a:r>
          </a:p>
        </p:txBody>
      </p:sp>
      <p:sp>
        <p:nvSpPr>
          <p:cNvPr id="4" name="Content Placeholder 2">
            <a:extLst>
              <a:ext uri="{FF2B5EF4-FFF2-40B4-BE49-F238E27FC236}">
                <a16:creationId xmlns:a16="http://schemas.microsoft.com/office/drawing/2014/main" id="{CB8BA65C-4690-414F-BCF6-FDBD4BDA23F7}"/>
              </a:ext>
            </a:extLst>
          </p:cNvPr>
          <p:cNvSpPr txBox="1">
            <a:spLocks/>
          </p:cNvSpPr>
          <p:nvPr/>
        </p:nvSpPr>
        <p:spPr>
          <a:xfrm>
            <a:off x="7062786" y="1817689"/>
            <a:ext cx="4752977" cy="1917700"/>
          </a:xfrm>
          <a:prstGeom prst="rect">
            <a:avLst/>
          </a:prstGeom>
          <a:solidFill>
            <a:schemeClr val="accent6">
              <a:lumMod val="20000"/>
              <a:lumOff val="80000"/>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en-US" sz="2000" b="1" dirty="0"/>
              <a:t>Government Gazette 44633</a:t>
            </a:r>
            <a:r>
              <a:rPr lang="en-US" sz="2000" b="1" dirty="0">
                <a:sym typeface="Wingdings" pitchFamily="2" charset="2"/>
              </a:rPr>
              <a:t> </a:t>
            </a:r>
          </a:p>
          <a:p>
            <a:pPr marL="0" indent="0" algn="ctr">
              <a:lnSpc>
                <a:spcPct val="100000"/>
              </a:lnSpc>
              <a:buFont typeface="Arial" panose="020B0604020202020204" pitchFamily="34" charset="0"/>
              <a:buNone/>
            </a:pPr>
            <a:r>
              <a:rPr lang="en-US" sz="2000" dirty="0">
                <a:sym typeface="Wingdings" pitchFamily="2" charset="2"/>
              </a:rPr>
              <a:t>(May 2021)</a:t>
            </a:r>
          </a:p>
          <a:p>
            <a:pPr marL="0" indent="0" algn="ctr">
              <a:lnSpc>
                <a:spcPct val="100000"/>
              </a:lnSpc>
              <a:buNone/>
            </a:pPr>
            <a:r>
              <a:rPr lang="en-ZA" sz="1400" dirty="0"/>
              <a:t>"</a:t>
            </a:r>
            <a:r>
              <a:rPr lang="en-ZA" sz="1400" i="1" dirty="0"/>
              <a:t>Primary school learners (Grades R to 7) </a:t>
            </a:r>
            <a:r>
              <a:rPr lang="en-ZA" sz="1400" b="1" i="1" dirty="0"/>
              <a:t>must return to the daily attendance</a:t>
            </a:r>
            <a:r>
              <a:rPr lang="en-ZA" sz="1400" i="1" dirty="0"/>
              <a:t> and traditional timetabling model from 26 July 2021.</a:t>
            </a:r>
            <a:r>
              <a:rPr lang="en-ZA" sz="1400" dirty="0"/>
              <a:t>" (5A.2)</a:t>
            </a:r>
            <a:endParaRPr lang="en-US" sz="1400" dirty="0"/>
          </a:p>
        </p:txBody>
      </p:sp>
      <p:sp>
        <p:nvSpPr>
          <p:cNvPr id="5" name="Content Placeholder 2">
            <a:extLst>
              <a:ext uri="{FF2B5EF4-FFF2-40B4-BE49-F238E27FC236}">
                <a16:creationId xmlns:a16="http://schemas.microsoft.com/office/drawing/2014/main" id="{DF7C8B4D-2D30-B344-BDF1-00EF41A999CE}"/>
              </a:ext>
            </a:extLst>
          </p:cNvPr>
          <p:cNvSpPr txBox="1">
            <a:spLocks/>
          </p:cNvSpPr>
          <p:nvPr/>
        </p:nvSpPr>
        <p:spPr>
          <a:xfrm>
            <a:off x="7062787" y="3960813"/>
            <a:ext cx="4752977" cy="2654300"/>
          </a:xfrm>
          <a:prstGeom prst="rect">
            <a:avLst/>
          </a:prstGeom>
          <a:solidFill>
            <a:schemeClr val="accent6">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000" b="1" dirty="0" err="1"/>
              <a:t>DoH</a:t>
            </a:r>
            <a:r>
              <a:rPr lang="en-US" sz="2000" b="1" dirty="0"/>
              <a:t> MAC Advisory</a:t>
            </a:r>
          </a:p>
          <a:p>
            <a:pPr marL="0" indent="0" algn="ctr">
              <a:buFont typeface="Arial" panose="020B0604020202020204" pitchFamily="34" charset="0"/>
              <a:buNone/>
            </a:pPr>
            <a:r>
              <a:rPr lang="en-US" sz="2000" dirty="0">
                <a:sym typeface="Wingdings" pitchFamily="2" charset="2"/>
              </a:rPr>
              <a:t>(July 2021)</a:t>
            </a:r>
          </a:p>
          <a:p>
            <a:pPr marL="0" indent="0" algn="ctr">
              <a:lnSpc>
                <a:spcPct val="120000"/>
              </a:lnSpc>
              <a:buNone/>
            </a:pPr>
            <a:r>
              <a:rPr lang="en-ZA" sz="1400" dirty="0"/>
              <a:t>“All primary schools should open at full capacity. It is the opinion of the school working group that the harms of learners attending school on a rotational basis - specifically the severe cognitive, nutritional, and psychosocial costs - exceed the benefits of reduced COVID-19 infections from smaller class sizes.</a:t>
            </a:r>
            <a:endParaRPr lang="en-US" sz="1400" dirty="0"/>
          </a:p>
        </p:txBody>
      </p:sp>
    </p:spTree>
    <p:extLst>
      <p:ext uri="{BB962C8B-B14F-4D97-AF65-F5344CB8AC3E}">
        <p14:creationId xmlns:p14="http://schemas.microsoft.com/office/powerpoint/2010/main" val="15175366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8F41D-A195-1840-A6BD-9DE7EF811FD4}"/>
              </a:ext>
            </a:extLst>
          </p:cNvPr>
          <p:cNvSpPr>
            <a:spLocks noGrp="1"/>
          </p:cNvSpPr>
          <p:nvPr>
            <p:ph type="title"/>
          </p:nvPr>
        </p:nvSpPr>
        <p:spPr>
          <a:xfrm>
            <a:off x="6586538" y="622577"/>
            <a:ext cx="5172075" cy="5680414"/>
          </a:xfrm>
          <a:solidFill>
            <a:schemeClr val="accent5">
              <a:lumMod val="20000"/>
              <a:lumOff val="80000"/>
            </a:schemeClr>
          </a:solidFill>
        </p:spPr>
        <p:txBody>
          <a:bodyPr lIns="216000" tIns="216000" rIns="216000" bIns="216000">
            <a:noAutofit/>
          </a:bodyPr>
          <a:lstStyle/>
          <a:p>
            <a:br>
              <a:rPr lang="en-US" sz="2000" dirty="0"/>
            </a:br>
            <a:br>
              <a:rPr lang="en-US" sz="2000" dirty="0"/>
            </a:br>
            <a:r>
              <a:rPr lang="en-US" b="1" dirty="0"/>
              <a:t>Take homes </a:t>
            </a:r>
            <a:br>
              <a:rPr lang="en-US" sz="2800" b="1" dirty="0"/>
            </a:br>
            <a:br>
              <a:rPr lang="en-US" sz="1800" dirty="0"/>
            </a:br>
            <a:r>
              <a:rPr lang="en-US" sz="2000" b="1" dirty="0"/>
              <a:t>(1) Coalitions: </a:t>
            </a:r>
            <a:r>
              <a:rPr lang="en-US" sz="1600" dirty="0"/>
              <a:t>Industry needs to act with one voice in a consortium/coalition and not act individually.</a:t>
            </a:r>
            <a:br>
              <a:rPr lang="en-US" sz="1600" dirty="0"/>
            </a:br>
            <a:br>
              <a:rPr lang="en-US" sz="1800" dirty="0"/>
            </a:br>
            <a:r>
              <a:rPr lang="en-US" sz="2000" b="1" dirty="0"/>
              <a:t>(2) In it for the Long Term: </a:t>
            </a:r>
            <a:r>
              <a:rPr lang="en-US" sz="1600" dirty="0"/>
              <a:t>Industry needs to be actively involved in the training and certification of youths.</a:t>
            </a:r>
            <a:br>
              <a:rPr lang="en-US" sz="1800" dirty="0"/>
            </a:br>
            <a:br>
              <a:rPr lang="en-US" sz="2400" dirty="0"/>
            </a:br>
            <a:r>
              <a:rPr lang="en-US" sz="2000" b="1" dirty="0"/>
              <a:t>(3) WCED to Ruthlessly Prioritize Foundational Skills </a:t>
            </a:r>
            <a:r>
              <a:rPr lang="en-US" sz="1600" dirty="0"/>
              <a:t>by</a:t>
            </a:r>
            <a:r>
              <a:rPr lang="en-US" sz="2400" dirty="0"/>
              <a:t> </a:t>
            </a:r>
            <a:r>
              <a:rPr lang="en-US" sz="1600" dirty="0"/>
              <a:t>ensuring that all children acquire basic literacy, numeracy and science skills, especially in primary school where the trajectory is set. </a:t>
            </a:r>
            <a:br>
              <a:rPr lang="en-US" sz="1800" b="1" dirty="0"/>
            </a:br>
            <a:br>
              <a:rPr lang="en-US" sz="1800" b="1" dirty="0"/>
            </a:br>
            <a:r>
              <a:rPr lang="en-US" sz="2000" b="1" dirty="0"/>
              <a:t>(4) End Rotational Timetables for 2022</a:t>
            </a:r>
            <a:r>
              <a:rPr lang="en-US" sz="1800" b="1" dirty="0"/>
              <a:t>:</a:t>
            </a:r>
            <a:r>
              <a:rPr lang="en-US" sz="1600" b="1" dirty="0"/>
              <a:t> </a:t>
            </a:r>
            <a:r>
              <a:rPr lang="en-US" sz="1600" dirty="0"/>
              <a:t>Of face the consequence of radical learning losses that will take decades to make up.</a:t>
            </a:r>
            <a:br>
              <a:rPr lang="en-US" sz="1600" dirty="0"/>
            </a:br>
            <a:br>
              <a:rPr lang="en-US" sz="1800" dirty="0"/>
            </a:br>
            <a:endParaRPr lang="en-US" sz="2000" dirty="0"/>
          </a:p>
        </p:txBody>
      </p:sp>
      <p:pic>
        <p:nvPicPr>
          <p:cNvPr id="5" name="Content Placeholder 4" descr="Chart, radar chart&#10;&#10;Description automatically generated">
            <a:extLst>
              <a:ext uri="{FF2B5EF4-FFF2-40B4-BE49-F238E27FC236}">
                <a16:creationId xmlns:a16="http://schemas.microsoft.com/office/drawing/2014/main" id="{DDC457F6-815D-A94C-B1B9-4C456E6F57E5}"/>
              </a:ext>
            </a:extLst>
          </p:cNvPr>
          <p:cNvPicPr>
            <a:picLocks noGrp="1" noChangeAspect="1"/>
          </p:cNvPicPr>
          <p:nvPr>
            <p:ph idx="1"/>
          </p:nvPr>
        </p:nvPicPr>
        <p:blipFill rotWithShape="1">
          <a:blip r:embed="rId2"/>
          <a:srcRect t="8667"/>
          <a:stretch/>
        </p:blipFill>
        <p:spPr>
          <a:xfrm>
            <a:off x="0" y="705814"/>
            <a:ext cx="6314017" cy="5446372"/>
          </a:xfrm>
        </p:spPr>
      </p:pic>
      <p:sp>
        <p:nvSpPr>
          <p:cNvPr id="6" name="Rectangle 5">
            <a:extLst>
              <a:ext uri="{FF2B5EF4-FFF2-40B4-BE49-F238E27FC236}">
                <a16:creationId xmlns:a16="http://schemas.microsoft.com/office/drawing/2014/main" id="{29DAA50F-5E28-BF4F-BB4E-145737ABDA03}"/>
              </a:ext>
            </a:extLst>
          </p:cNvPr>
          <p:cNvSpPr/>
          <p:nvPr/>
        </p:nvSpPr>
        <p:spPr>
          <a:xfrm>
            <a:off x="1447469" y="6287572"/>
            <a:ext cx="4038606" cy="400110"/>
          </a:xfrm>
          <a:prstGeom prst="rect">
            <a:avLst/>
          </a:prstGeom>
        </p:spPr>
        <p:txBody>
          <a:bodyPr wrap="none">
            <a:spAutoFit/>
          </a:bodyPr>
          <a:lstStyle/>
          <a:p>
            <a:r>
              <a:rPr lang="en-US" sz="2000" dirty="0">
                <a:latin typeface="Helvetica" pitchFamily="2" charset="0"/>
              </a:rPr>
              <a:t>It’s more complicated than it looks</a:t>
            </a:r>
          </a:p>
        </p:txBody>
      </p:sp>
    </p:spTree>
    <p:extLst>
      <p:ext uri="{BB962C8B-B14F-4D97-AF65-F5344CB8AC3E}">
        <p14:creationId xmlns:p14="http://schemas.microsoft.com/office/powerpoint/2010/main" val="4312965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outdoor, sky, mountain, town&#10;&#10;Description automatically generated">
            <a:extLst>
              <a:ext uri="{FF2B5EF4-FFF2-40B4-BE49-F238E27FC236}">
                <a16:creationId xmlns:a16="http://schemas.microsoft.com/office/drawing/2014/main" id="{53951268-E344-D64B-8B8D-47444E3D271B}"/>
              </a:ext>
            </a:extLst>
          </p:cNvPr>
          <p:cNvPicPr/>
          <p:nvPr/>
        </p:nvPicPr>
        <p:blipFill rotWithShape="1">
          <a:blip r:embed="rId2" cstate="print">
            <a:extLst>
              <a:ext uri="{28A0092B-C50C-407E-A947-70E740481C1C}">
                <a14:useLocalDpi xmlns:a14="http://schemas.microsoft.com/office/drawing/2010/main" val="0"/>
              </a:ext>
            </a:extLst>
          </a:blip>
          <a:srcRect t="461"/>
          <a:stretch/>
        </p:blipFill>
        <p:spPr>
          <a:xfrm>
            <a:off x="20" y="1282"/>
            <a:ext cx="12191980" cy="6856718"/>
          </a:xfrm>
          <a:prstGeom prst="rect">
            <a:avLst/>
          </a:prstGeom>
        </p:spPr>
      </p:pic>
      <p:sp>
        <p:nvSpPr>
          <p:cNvPr id="2" name="TextBox 1">
            <a:extLst>
              <a:ext uri="{FF2B5EF4-FFF2-40B4-BE49-F238E27FC236}">
                <a16:creationId xmlns:a16="http://schemas.microsoft.com/office/drawing/2014/main" id="{0969D809-86FE-6F43-BD8F-EEC437C43AF9}"/>
              </a:ext>
            </a:extLst>
          </p:cNvPr>
          <p:cNvSpPr txBox="1"/>
          <p:nvPr/>
        </p:nvSpPr>
        <p:spPr>
          <a:xfrm>
            <a:off x="395416" y="444843"/>
            <a:ext cx="2710935" cy="769441"/>
          </a:xfrm>
          <a:prstGeom prst="rect">
            <a:avLst/>
          </a:prstGeom>
          <a:noFill/>
        </p:spPr>
        <p:txBody>
          <a:bodyPr wrap="none" rtlCol="0">
            <a:spAutoFit/>
          </a:bodyPr>
          <a:lstStyle/>
          <a:p>
            <a:r>
              <a:rPr lang="en-US" sz="4400" dirty="0">
                <a:solidFill>
                  <a:schemeClr val="bg1"/>
                </a:solidFill>
                <a:latin typeface="Gill Sans MT" panose="020B0502020104020203" pitchFamily="34" charset="77"/>
              </a:rPr>
              <a:t>Thank you.</a:t>
            </a:r>
          </a:p>
        </p:txBody>
      </p:sp>
    </p:spTree>
    <p:extLst>
      <p:ext uri="{BB962C8B-B14F-4D97-AF65-F5344CB8AC3E}">
        <p14:creationId xmlns:p14="http://schemas.microsoft.com/office/powerpoint/2010/main" val="25167186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298</TotalTime>
  <Words>1444</Words>
  <Application>Microsoft Macintosh PowerPoint</Application>
  <PresentationFormat>Widescreen</PresentationFormat>
  <Paragraphs>131</Paragraphs>
  <Slides>25</Slides>
  <Notes>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25</vt:i4>
      </vt:variant>
    </vt:vector>
  </HeadingPairs>
  <TitlesOfParts>
    <vt:vector size="33" baseType="lpstr">
      <vt:lpstr>Arial</vt:lpstr>
      <vt:lpstr>Calibri</vt:lpstr>
      <vt:lpstr>Calibri Light</vt:lpstr>
      <vt:lpstr>Gill Sans MT</vt:lpstr>
      <vt:lpstr>Helvetica</vt:lpstr>
      <vt:lpstr>Roboto Light</vt:lpstr>
      <vt:lpstr>Roboto Medium</vt:lpstr>
      <vt:lpstr>Office Theme</vt:lpstr>
      <vt:lpstr>Putting learning at the center of everything we do.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Features of successful job training programs    (WDR, 2018: p.154)</vt:lpstr>
      <vt:lpstr>PowerPoint Presentation</vt:lpstr>
      <vt:lpstr>Cognitive,   socioemotional    &amp; technical   skills interact</vt:lpstr>
      <vt:lpstr>Setting the scene…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Rotational timetables  are the single biggest threat to LT-skills-production in SA</vt:lpstr>
      <vt:lpstr>  Take homes   (1) Coalitions: Industry needs to act with one voice in a consortium/coalition and not act individually.  (2) In it for the Long Term: Industry needs to be actively involved in the training and certification of youths.  (3) WCED to Ruthlessly Prioritize Foundational Skills by ensuring that all children acquire basic literacy, numeracy and science skills, especially in primary school where the trajectory is set.   (4) End Rotational Timetables for 2022: Of face the consequence of radical learning losses that will take decades to make up.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Spaull, NA, Prof [spaull@sun.ac.za]</dc:creator>
  <cp:lastModifiedBy>Spaull, NA, Prof [spaull@sun.ac.za]</cp:lastModifiedBy>
  <cp:revision>10</cp:revision>
  <dcterms:created xsi:type="dcterms:W3CDTF">2021-10-28T01:16:42Z</dcterms:created>
  <dcterms:modified xsi:type="dcterms:W3CDTF">2021-10-28T06:15:28Z</dcterms:modified>
</cp:coreProperties>
</file>