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9"/>
  </p:notesMasterIdLst>
  <p:sldIdLst>
    <p:sldId id="256" r:id="rId2"/>
    <p:sldId id="396" r:id="rId3"/>
    <p:sldId id="397" r:id="rId4"/>
    <p:sldId id="268" r:id="rId5"/>
    <p:sldId id="355" r:id="rId6"/>
    <p:sldId id="441" r:id="rId7"/>
    <p:sldId id="353" r:id="rId8"/>
    <p:sldId id="411" r:id="rId9"/>
    <p:sldId id="414" r:id="rId10"/>
    <p:sldId id="375" r:id="rId11"/>
    <p:sldId id="532" r:id="rId12"/>
    <p:sldId id="376" r:id="rId13"/>
    <p:sldId id="416" r:id="rId14"/>
    <p:sldId id="410" r:id="rId15"/>
    <p:sldId id="379" r:id="rId16"/>
    <p:sldId id="522" r:id="rId17"/>
    <p:sldId id="520" r:id="rId18"/>
    <p:sldId id="402" r:id="rId19"/>
    <p:sldId id="404" r:id="rId20"/>
    <p:sldId id="427" r:id="rId21"/>
    <p:sldId id="442" r:id="rId22"/>
    <p:sldId id="356" r:id="rId23"/>
    <p:sldId id="364" r:id="rId24"/>
    <p:sldId id="259" r:id="rId25"/>
    <p:sldId id="263" r:id="rId26"/>
    <p:sldId id="288" r:id="rId27"/>
    <p:sldId id="289" r:id="rId28"/>
    <p:sldId id="290" r:id="rId29"/>
    <p:sldId id="407" r:id="rId30"/>
    <p:sldId id="408" r:id="rId31"/>
    <p:sldId id="446" r:id="rId32"/>
    <p:sldId id="415" r:id="rId33"/>
    <p:sldId id="447" r:id="rId34"/>
    <p:sldId id="308" r:id="rId35"/>
    <p:sldId id="444" r:id="rId36"/>
    <p:sldId id="426" r:id="rId37"/>
    <p:sldId id="514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1B84"/>
    <a:srgbClr val="FFFF00"/>
    <a:srgbClr val="D3739F"/>
    <a:srgbClr val="F081B1"/>
    <a:srgbClr val="FF8AD8"/>
    <a:srgbClr val="D85945"/>
    <a:srgbClr val="89C078"/>
    <a:srgbClr val="FF2F92"/>
    <a:srgbClr val="FFD966"/>
    <a:srgbClr val="C92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8285"/>
    <p:restoredTop sz="94648"/>
  </p:normalViewPr>
  <p:slideViewPr>
    <p:cSldViewPr snapToGrid="0" snapToObjects="1">
      <p:cViewPr varScale="1">
        <p:scale>
          <a:sx n="63" d="100"/>
          <a:sy n="63" d="100"/>
        </p:scale>
        <p:origin x="208" y="1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/Volumes/GoogleDrive/My%20Drive/(N8)%20Conferences%20&amp;%20Talks/2021%20Non%20academic/5.%20May%20Acorn%20Presentation%20(21%20May%202021)/TIMSS%20LIB%202019%20(21%20May%202021).xlsx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/Volumes/GoogleDrive/My%20Drive/(N8)%20Conferences%20&amp;%20Talks/2021%20Non%20academic/5.%20May%20Acorn%20Presentation%20(21%20May%202021)/TIMSS%20LIB%202019%20(21%20May%202021)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40992839655312"/>
          <c:y val="3.6740655894936282E-2"/>
          <c:w val="0.83249597733161163"/>
          <c:h val="0.870146012255909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Sheet1!$J$3</c:f>
              <c:strCache>
                <c:ptCount val="1"/>
                <c:pt idx="0">
                  <c:v>Depressed mood</c:v>
                </c:pt>
              </c:strCache>
            </c:strRef>
          </c:tx>
          <c:spPr>
            <a:solidFill>
              <a:schemeClr val="accent4">
                <a:alpha val="65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B2D-9D49-B1AF-EF692D07D507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Sheet1!$I$4:$I$7</c:f>
              <c:strCache>
                <c:ptCount val="4"/>
                <c:pt idx="0">
                  <c:v>Wave 2</c:v>
                </c:pt>
                <c:pt idx="1">
                  <c:v>Wave 3</c:v>
                </c:pt>
                <c:pt idx="2">
                  <c:v>Wave 5</c:v>
                </c:pt>
                <c:pt idx="3">
                  <c:v>Ever</c:v>
                </c:pt>
              </c:strCache>
            </c:strRef>
          </c:cat>
          <c:val>
            <c:numRef>
              <c:f>Sheet1!$J$4:$J$7</c:f>
              <c:numCache>
                <c:formatCode>General</c:formatCode>
                <c:ptCount val="4"/>
                <c:pt idx="0">
                  <c:v>24</c:v>
                </c:pt>
                <c:pt idx="1">
                  <c:v>29</c:v>
                </c:pt>
                <c:pt idx="2">
                  <c:v>28.7</c:v>
                </c:pt>
                <c:pt idx="3">
                  <c:v>52.64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2D-9D49-B1AF-EF692D07D5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overlap val="-4"/>
        <c:axId val="1930341392"/>
        <c:axId val="1991277504"/>
      </c:barChart>
      <c:catAx>
        <c:axId val="193034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1277504"/>
        <c:crosses val="autoZero"/>
        <c:auto val="1"/>
        <c:lblAlgn val="ctr"/>
        <c:lblOffset val="100"/>
        <c:noMultiLvlLbl val="0"/>
      </c:catAx>
      <c:valAx>
        <c:axId val="199127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% screening</a:t>
                </a:r>
                <a:r>
                  <a:rPr lang="en-US" sz="1600" baseline="0" dirty="0"/>
                  <a:t> for depressive symptoms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1.281331676949453E-3"/>
              <c:y val="0.107828402123597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341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40992839655312"/>
          <c:y val="3.6740655894936282E-2"/>
          <c:w val="0.83249597733161163"/>
          <c:h val="0.870146012255909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Sheet1!$J$3</c:f>
              <c:strCache>
                <c:ptCount val="1"/>
                <c:pt idx="0">
                  <c:v>Depressed mood</c:v>
                </c:pt>
              </c:strCache>
            </c:strRef>
          </c:tx>
          <c:spPr>
            <a:solidFill>
              <a:schemeClr val="accent4">
                <a:alpha val="65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418863">
                  <a:alpha val="65098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DFED-3544-ACCD-D48ACC78E3C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Sheet1!$I$4:$I$7</c:f>
              <c:strCache>
                <c:ptCount val="4"/>
                <c:pt idx="0">
                  <c:v>Wave 2</c:v>
                </c:pt>
                <c:pt idx="1">
                  <c:v>Wave 3</c:v>
                </c:pt>
                <c:pt idx="2">
                  <c:v>Wave 5</c:v>
                </c:pt>
                <c:pt idx="3">
                  <c:v>Ever</c:v>
                </c:pt>
              </c:strCache>
            </c:strRef>
          </c:cat>
          <c:val>
            <c:numRef>
              <c:f>Sheet1!$J$4:$J$7</c:f>
              <c:numCache>
                <c:formatCode>General</c:formatCode>
                <c:ptCount val="4"/>
                <c:pt idx="0">
                  <c:v>24</c:v>
                </c:pt>
                <c:pt idx="1">
                  <c:v>29</c:v>
                </c:pt>
                <c:pt idx="2">
                  <c:v>28.7</c:v>
                </c:pt>
                <c:pt idx="3">
                  <c:v>52.64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2D-9D49-B1AF-EF692D07D5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overlap val="-4"/>
        <c:axId val="1930341392"/>
        <c:axId val="1991277504"/>
      </c:barChart>
      <c:catAx>
        <c:axId val="193034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1277504"/>
        <c:crosses val="autoZero"/>
        <c:auto val="1"/>
        <c:lblAlgn val="ctr"/>
        <c:lblOffset val="100"/>
        <c:noMultiLvlLbl val="0"/>
      </c:catAx>
      <c:valAx>
        <c:axId val="199127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% screening</a:t>
                </a:r>
                <a:r>
                  <a:rPr lang="en-US" sz="1600" baseline="0" dirty="0"/>
                  <a:t> for depressive symptoms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1.281331676949453E-3"/>
              <c:y val="0.10142199531323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341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US" sz="1400" b="0" i="0" baseline="0" dirty="0">
                <a:effectLst/>
              </a:rPr>
              <a:t>Percentage of students reaching the TIMSS 2019 Gr8</a:t>
            </a:r>
            <a:endParaRPr lang="en-ZA" sz="1400" dirty="0">
              <a:effectLst/>
            </a:endParaRP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US" sz="1400" b="0" i="0" baseline="0" dirty="0">
                <a:effectLst/>
              </a:rPr>
              <a:t> </a:t>
            </a:r>
            <a:r>
              <a:rPr lang="en-US" sz="1400" b="0" i="0" u="sng" baseline="0" dirty="0">
                <a:effectLst/>
              </a:rPr>
              <a:t>Intermediate </a:t>
            </a:r>
            <a:r>
              <a:rPr lang="en-US" sz="1400" b="0" i="0" baseline="0" dirty="0">
                <a:effectLst/>
              </a:rPr>
              <a:t>International Benchmark</a:t>
            </a:r>
            <a:endParaRPr lang="en-ZA" sz="1400" dirty="0">
              <a:effectLst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'Gr9 IIB'!$B$26</c:f>
              <c:strCache>
                <c:ptCount val="1"/>
                <c:pt idx="0">
                  <c:v>% reaching Intermediate Benchmark</c:v>
                </c:pt>
              </c:strCache>
            </c:strRef>
          </c:tx>
          <c:spPr>
            <a:solidFill>
              <a:srgbClr val="ED7D31">
                <a:lumMod val="40000"/>
                <a:lumOff val="6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FAF-FA44-A122-65F30D17C1CB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FAF-FA44-A122-65F30D17C1C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EFAF-FA44-A122-65F30D17C1CB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EFAF-FA44-A122-65F30D17C1CB}"/>
              </c:ext>
            </c:extLst>
          </c:dPt>
          <c:dPt>
            <c:idx val="8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FAF-FA44-A122-65F30D17C1C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91440" rIns="38100" bIns="182880" anchor="t" anchorCtr="0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'Gr9 IIB'!$D$27:$D$48</c:f>
                <c:numCache>
                  <c:formatCode>General</c:formatCode>
                  <c:ptCount val="22"/>
                  <c:pt idx="0">
                    <c:v>1.7640000000000003E-2</c:v>
                  </c:pt>
                  <c:pt idx="1">
                    <c:v>1.3719999999999998E-2</c:v>
                  </c:pt>
                  <c:pt idx="2">
                    <c:v>1.5679999999999999E-2</c:v>
                  </c:pt>
                  <c:pt idx="3">
                    <c:v>2.9399999999999999E-2</c:v>
                  </c:pt>
                  <c:pt idx="4">
                    <c:v>3.9199999999999999E-2</c:v>
                  </c:pt>
                  <c:pt idx="5">
                    <c:v>3.3320000000000002E-2</c:v>
                  </c:pt>
                  <c:pt idx="6">
                    <c:v>3.1359999999999999E-2</c:v>
                  </c:pt>
                  <c:pt idx="7">
                    <c:v>3.3320000000000002E-2</c:v>
                  </c:pt>
                  <c:pt idx="8">
                    <c:v>4.1160000000000002E-2</c:v>
                  </c:pt>
                  <c:pt idx="9">
                    <c:v>2.9399999999999999E-2</c:v>
                  </c:pt>
                  <c:pt idx="10">
                    <c:v>3.1359999999999999E-2</c:v>
                  </c:pt>
                  <c:pt idx="11">
                    <c:v>3.1359999999999999E-2</c:v>
                  </c:pt>
                  <c:pt idx="12">
                    <c:v>3.1359999999999999E-2</c:v>
                  </c:pt>
                  <c:pt idx="13">
                    <c:v>3.3320000000000002E-2</c:v>
                  </c:pt>
                  <c:pt idx="14">
                    <c:v>3.7239999999999995E-2</c:v>
                  </c:pt>
                  <c:pt idx="15">
                    <c:v>2.9399999999999999E-2</c:v>
                  </c:pt>
                  <c:pt idx="16">
                    <c:v>2.7439999999999996E-2</c:v>
                  </c:pt>
                  <c:pt idx="17">
                    <c:v>4.3120000000000006E-2</c:v>
                  </c:pt>
                  <c:pt idx="18">
                    <c:v>3.9199999999999999E-2</c:v>
                  </c:pt>
                  <c:pt idx="19">
                    <c:v>2.7439999999999996E-2</c:v>
                  </c:pt>
                  <c:pt idx="20">
                    <c:v>1.176E-2</c:v>
                  </c:pt>
                  <c:pt idx="21">
                    <c:v>2.1560000000000003E-2</c:v>
                  </c:pt>
                </c:numCache>
              </c:numRef>
            </c:plus>
            <c:minus>
              <c:numRef>
                <c:f>'Gr9 IIB'!$D$27:$D$48</c:f>
                <c:numCache>
                  <c:formatCode>General</c:formatCode>
                  <c:ptCount val="22"/>
                  <c:pt idx="0">
                    <c:v>1.7640000000000003E-2</c:v>
                  </c:pt>
                  <c:pt idx="1">
                    <c:v>1.3719999999999998E-2</c:v>
                  </c:pt>
                  <c:pt idx="2">
                    <c:v>1.5679999999999999E-2</c:v>
                  </c:pt>
                  <c:pt idx="3">
                    <c:v>2.9399999999999999E-2</c:v>
                  </c:pt>
                  <c:pt idx="4">
                    <c:v>3.9199999999999999E-2</c:v>
                  </c:pt>
                  <c:pt idx="5">
                    <c:v>3.3320000000000002E-2</c:v>
                  </c:pt>
                  <c:pt idx="6">
                    <c:v>3.1359999999999999E-2</c:v>
                  </c:pt>
                  <c:pt idx="7">
                    <c:v>3.3320000000000002E-2</c:v>
                  </c:pt>
                  <c:pt idx="8">
                    <c:v>4.1160000000000002E-2</c:v>
                  </c:pt>
                  <c:pt idx="9">
                    <c:v>2.9399999999999999E-2</c:v>
                  </c:pt>
                  <c:pt idx="10">
                    <c:v>3.1359999999999999E-2</c:v>
                  </c:pt>
                  <c:pt idx="11">
                    <c:v>3.1359999999999999E-2</c:v>
                  </c:pt>
                  <c:pt idx="12">
                    <c:v>3.1359999999999999E-2</c:v>
                  </c:pt>
                  <c:pt idx="13">
                    <c:v>3.3320000000000002E-2</c:v>
                  </c:pt>
                  <c:pt idx="14">
                    <c:v>3.7239999999999995E-2</c:v>
                  </c:pt>
                  <c:pt idx="15">
                    <c:v>2.9399999999999999E-2</c:v>
                  </c:pt>
                  <c:pt idx="16">
                    <c:v>2.7439999999999996E-2</c:v>
                  </c:pt>
                  <c:pt idx="17">
                    <c:v>4.3120000000000006E-2</c:v>
                  </c:pt>
                  <c:pt idx="18">
                    <c:v>3.9199999999999999E-2</c:v>
                  </c:pt>
                  <c:pt idx="19">
                    <c:v>2.7439999999999996E-2</c:v>
                  </c:pt>
                  <c:pt idx="20">
                    <c:v>1.176E-2</c:v>
                  </c:pt>
                  <c:pt idx="21">
                    <c:v>2.1560000000000003E-2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'Gr9 IIB'!$A$27:$A$48</c:f>
              <c:strCache>
                <c:ptCount val="22"/>
                <c:pt idx="0">
                  <c:v>Morocco</c:v>
                </c:pt>
                <c:pt idx="1">
                  <c:v>South Africa (9)</c:v>
                </c:pt>
                <c:pt idx="2">
                  <c:v>Saudi Arabia</c:v>
                </c:pt>
                <c:pt idx="3">
                  <c:v>Gauteng (Gr9)</c:v>
                </c:pt>
                <c:pt idx="4">
                  <c:v>Egypt </c:v>
                </c:pt>
                <c:pt idx="5">
                  <c:v>Lebanon</c:v>
                </c:pt>
                <c:pt idx="6">
                  <c:v>Iran </c:v>
                </c:pt>
                <c:pt idx="7">
                  <c:v>Jordan</c:v>
                </c:pt>
                <c:pt idx="8">
                  <c:v>Western Cape (Gr9)</c:v>
                </c:pt>
                <c:pt idx="9">
                  <c:v>Chile </c:v>
                </c:pt>
                <c:pt idx="10">
                  <c:v>Malaysia</c:v>
                </c:pt>
                <c:pt idx="11">
                  <c:v>New Zealand </c:v>
                </c:pt>
                <c:pt idx="12">
                  <c:v>Turkey</c:v>
                </c:pt>
                <c:pt idx="13">
                  <c:v>Italy</c:v>
                </c:pt>
                <c:pt idx="14">
                  <c:v>United States</c:v>
                </c:pt>
                <c:pt idx="15">
                  <c:v>Australia</c:v>
                </c:pt>
                <c:pt idx="16">
                  <c:v>Finland</c:v>
                </c:pt>
                <c:pt idx="17">
                  <c:v>England </c:v>
                </c:pt>
                <c:pt idx="18">
                  <c:v>Russia</c:v>
                </c:pt>
                <c:pt idx="19">
                  <c:v>Hong Kong </c:v>
                </c:pt>
                <c:pt idx="20">
                  <c:v>Japan</c:v>
                </c:pt>
                <c:pt idx="21">
                  <c:v>Singapore </c:v>
                </c:pt>
              </c:strCache>
            </c:strRef>
          </c:cat>
          <c:val>
            <c:numRef>
              <c:f>'Gr9 IIB'!$B$27:$B$48</c:f>
              <c:numCache>
                <c:formatCode>0%</c:formatCode>
                <c:ptCount val="22"/>
                <c:pt idx="0">
                  <c:v>0.12</c:v>
                </c:pt>
                <c:pt idx="1">
                  <c:v>0.13</c:v>
                </c:pt>
                <c:pt idx="2">
                  <c:v>0.15</c:v>
                </c:pt>
                <c:pt idx="3">
                  <c:v>0.23</c:v>
                </c:pt>
                <c:pt idx="4">
                  <c:v>0.27</c:v>
                </c:pt>
                <c:pt idx="5">
                  <c:v>0.27</c:v>
                </c:pt>
                <c:pt idx="6">
                  <c:v>0.27</c:v>
                </c:pt>
                <c:pt idx="7">
                  <c:v>0.28000000000000003</c:v>
                </c:pt>
                <c:pt idx="8">
                  <c:v>0.32</c:v>
                </c:pt>
                <c:pt idx="9">
                  <c:v>0.33</c:v>
                </c:pt>
                <c:pt idx="10">
                  <c:v>0.42</c:v>
                </c:pt>
                <c:pt idx="11">
                  <c:v>0.53</c:v>
                </c:pt>
                <c:pt idx="12">
                  <c:v>0.56000000000000005</c:v>
                </c:pt>
                <c:pt idx="13">
                  <c:v>0.62</c:v>
                </c:pt>
                <c:pt idx="14">
                  <c:v>0.66</c:v>
                </c:pt>
                <c:pt idx="15">
                  <c:v>0.68</c:v>
                </c:pt>
                <c:pt idx="16">
                  <c:v>0.69</c:v>
                </c:pt>
                <c:pt idx="17">
                  <c:v>0.69</c:v>
                </c:pt>
                <c:pt idx="18">
                  <c:v>0.8</c:v>
                </c:pt>
                <c:pt idx="19">
                  <c:v>0.87</c:v>
                </c:pt>
                <c:pt idx="20">
                  <c:v>0.92</c:v>
                </c:pt>
                <c:pt idx="21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FAF-FA44-A122-65F30D17C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overlap val="-27"/>
        <c:axId val="519467840"/>
        <c:axId val="503837712"/>
      </c:barChart>
      <c:catAx>
        <c:axId val="51946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503837712"/>
        <c:crosses val="autoZero"/>
        <c:auto val="1"/>
        <c:lblAlgn val="ctr"/>
        <c:lblOffset val="100"/>
        <c:noMultiLvlLbl val="0"/>
      </c:catAx>
      <c:valAx>
        <c:axId val="50383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46784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GB" sz="1200" dirty="0"/>
              <a:t>Percentage correct on one TIMSS 2019 Intermediate International Benchmark question (temperature difference</a:t>
            </a:r>
            <a:r>
              <a:rPr lang="en-GB" sz="1200" baseline="0" dirty="0"/>
              <a:t>)</a:t>
            </a:r>
            <a:endParaRPr lang="en-GB" sz="1200" dirty="0"/>
          </a:p>
        </c:rich>
      </c:tx>
      <c:overlay val="0"/>
      <c:spPr>
        <a:solidFill>
          <a:srgbClr val="4472C4">
            <a:lumMod val="20000"/>
            <a:lumOff val="80000"/>
          </a:srgbClr>
        </a:solidFill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'Gr9 e.g. temp'!$B$19</c:f>
              <c:strCache>
                <c:ptCount val="1"/>
                <c:pt idx="0">
                  <c:v>Mean</c:v>
                </c:pt>
              </c:strCache>
            </c:strRef>
          </c:tx>
          <c:spPr>
            <a:solidFill>
              <a:srgbClr val="4472C4">
                <a:lumMod val="20000"/>
                <a:lumOff val="8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472C4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A3A-674C-BA6D-E50CF7103FF2}"/>
              </c:ext>
            </c:extLst>
          </c:dPt>
          <c:dPt>
            <c:idx val="2"/>
            <c:invertIfNegative val="0"/>
            <c:bubble3D val="0"/>
            <c:spPr>
              <a:solidFill>
                <a:srgbClr val="4472C4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A3A-674C-BA6D-E50CF7103FF2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5A3A-674C-BA6D-E50CF7103FF2}"/>
              </c:ext>
            </c:extLst>
          </c:dPt>
          <c:dPt>
            <c:idx val="7"/>
            <c:invertIfNegative val="0"/>
            <c:bubble3D val="0"/>
            <c:spPr>
              <a:solidFill>
                <a:srgbClr val="4472C4">
                  <a:lumMod val="60000"/>
                  <a:lumOff val="40000"/>
                </a:srgb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A3A-674C-BA6D-E50CF7103FF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91440" rIns="38100" bIns="182880" anchor="t" anchorCtr="0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'Gr9 e.g. temp'!$D$20:$D$40</c:f>
                <c:numCache>
                  <c:formatCode>General</c:formatCode>
                  <c:ptCount val="21"/>
                  <c:pt idx="0">
                    <c:v>2.7439999999999996E-2</c:v>
                  </c:pt>
                  <c:pt idx="1">
                    <c:v>2.1560000000000003E-2</c:v>
                  </c:pt>
                  <c:pt idx="2">
                    <c:v>3.3320000000000002E-2</c:v>
                  </c:pt>
                  <c:pt idx="3">
                    <c:v>3.9199999999999999E-2</c:v>
                  </c:pt>
                  <c:pt idx="4">
                    <c:v>4.5079999999999995E-2</c:v>
                  </c:pt>
                  <c:pt idx="5">
                    <c:v>4.3120000000000006E-2</c:v>
                  </c:pt>
                  <c:pt idx="6">
                    <c:v>4.3120000000000006E-2</c:v>
                  </c:pt>
                  <c:pt idx="7">
                    <c:v>4.7039999999999998E-2</c:v>
                  </c:pt>
                  <c:pt idx="8">
                    <c:v>4.5079999999999995E-2</c:v>
                  </c:pt>
                  <c:pt idx="9">
                    <c:v>3.1359999999999999E-2</c:v>
                  </c:pt>
                  <c:pt idx="10">
                    <c:v>4.7039999999999998E-2</c:v>
                  </c:pt>
                  <c:pt idx="11">
                    <c:v>3.7239999999999995E-2</c:v>
                  </c:pt>
                  <c:pt idx="12">
                    <c:v>4.9000000000000002E-2</c:v>
                  </c:pt>
                  <c:pt idx="13">
                    <c:v>6.0760000000000002E-2</c:v>
                  </c:pt>
                  <c:pt idx="14">
                    <c:v>4.9000000000000002E-2</c:v>
                  </c:pt>
                  <c:pt idx="15">
                    <c:v>3.5280000000000006E-2</c:v>
                  </c:pt>
                  <c:pt idx="16">
                    <c:v>3.9199999999999999E-2</c:v>
                  </c:pt>
                  <c:pt idx="17">
                    <c:v>3.9199999999999999E-2</c:v>
                  </c:pt>
                  <c:pt idx="18">
                    <c:v>3.1359999999999999E-2</c:v>
                  </c:pt>
                  <c:pt idx="19">
                    <c:v>3.1359999999999999E-2</c:v>
                  </c:pt>
                  <c:pt idx="20">
                    <c:v>2.9399999999999999E-2</c:v>
                  </c:pt>
                </c:numCache>
              </c:numRef>
            </c:plus>
            <c:minus>
              <c:numRef>
                <c:f>'Gr9 e.g. temp'!$D$20:$D$40</c:f>
                <c:numCache>
                  <c:formatCode>General</c:formatCode>
                  <c:ptCount val="21"/>
                  <c:pt idx="0">
                    <c:v>2.7439999999999996E-2</c:v>
                  </c:pt>
                  <c:pt idx="1">
                    <c:v>2.1560000000000003E-2</c:v>
                  </c:pt>
                  <c:pt idx="2">
                    <c:v>3.3320000000000002E-2</c:v>
                  </c:pt>
                  <c:pt idx="3">
                    <c:v>3.9199999999999999E-2</c:v>
                  </c:pt>
                  <c:pt idx="4">
                    <c:v>4.5079999999999995E-2</c:v>
                  </c:pt>
                  <c:pt idx="5">
                    <c:v>4.3120000000000006E-2</c:v>
                  </c:pt>
                  <c:pt idx="6">
                    <c:v>4.3120000000000006E-2</c:v>
                  </c:pt>
                  <c:pt idx="7">
                    <c:v>4.7039999999999998E-2</c:v>
                  </c:pt>
                  <c:pt idx="8">
                    <c:v>4.5079999999999995E-2</c:v>
                  </c:pt>
                  <c:pt idx="9">
                    <c:v>3.1359999999999999E-2</c:v>
                  </c:pt>
                  <c:pt idx="10">
                    <c:v>4.7039999999999998E-2</c:v>
                  </c:pt>
                  <c:pt idx="11">
                    <c:v>3.7239999999999995E-2</c:v>
                  </c:pt>
                  <c:pt idx="12">
                    <c:v>4.9000000000000002E-2</c:v>
                  </c:pt>
                  <c:pt idx="13">
                    <c:v>6.0760000000000002E-2</c:v>
                  </c:pt>
                  <c:pt idx="14">
                    <c:v>4.9000000000000002E-2</c:v>
                  </c:pt>
                  <c:pt idx="15">
                    <c:v>3.5280000000000006E-2</c:v>
                  </c:pt>
                  <c:pt idx="16">
                    <c:v>3.9199999999999999E-2</c:v>
                  </c:pt>
                  <c:pt idx="17">
                    <c:v>3.9199999999999999E-2</c:v>
                  </c:pt>
                  <c:pt idx="18">
                    <c:v>3.1359999999999999E-2</c:v>
                  </c:pt>
                  <c:pt idx="19">
                    <c:v>3.1359999999999999E-2</c:v>
                  </c:pt>
                  <c:pt idx="20">
                    <c:v>2.9399999999999999E-2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'Gr9 e.g. temp'!$A$20:$A$40</c:f>
              <c:strCache>
                <c:ptCount val="21"/>
                <c:pt idx="0">
                  <c:v>Morocco</c:v>
                </c:pt>
                <c:pt idx="1">
                  <c:v>South Africa (9)</c:v>
                </c:pt>
                <c:pt idx="2">
                  <c:v>Gauteng (Gr9)</c:v>
                </c:pt>
                <c:pt idx="3">
                  <c:v>Saudi Arabia</c:v>
                </c:pt>
                <c:pt idx="4">
                  <c:v>Iran </c:v>
                </c:pt>
                <c:pt idx="5">
                  <c:v>Lebanon</c:v>
                </c:pt>
                <c:pt idx="6">
                  <c:v>Jordan</c:v>
                </c:pt>
                <c:pt idx="7">
                  <c:v>Western Cape (Gr9)</c:v>
                </c:pt>
                <c:pt idx="8">
                  <c:v>Egypt </c:v>
                </c:pt>
                <c:pt idx="9">
                  <c:v>Malaysia</c:v>
                </c:pt>
                <c:pt idx="10">
                  <c:v>Chile </c:v>
                </c:pt>
                <c:pt idx="11">
                  <c:v>Turkey</c:v>
                </c:pt>
                <c:pt idx="12">
                  <c:v>Italy</c:v>
                </c:pt>
                <c:pt idx="13">
                  <c:v>Russia</c:v>
                </c:pt>
                <c:pt idx="14">
                  <c:v>New Zealand </c:v>
                </c:pt>
                <c:pt idx="15">
                  <c:v>Australia</c:v>
                </c:pt>
                <c:pt idx="16">
                  <c:v>Singapore </c:v>
                </c:pt>
                <c:pt idx="17">
                  <c:v>Hong Kong </c:v>
                </c:pt>
                <c:pt idx="18">
                  <c:v>Japan</c:v>
                </c:pt>
                <c:pt idx="19">
                  <c:v>England </c:v>
                </c:pt>
                <c:pt idx="20">
                  <c:v>Finland</c:v>
                </c:pt>
              </c:strCache>
            </c:strRef>
          </c:cat>
          <c:val>
            <c:numRef>
              <c:f>'Gr9 e.g. temp'!$B$20:$B$40</c:f>
              <c:numCache>
                <c:formatCode>0%</c:formatCode>
                <c:ptCount val="21"/>
                <c:pt idx="0">
                  <c:v>0.22</c:v>
                </c:pt>
                <c:pt idx="1">
                  <c:v>0.25</c:v>
                </c:pt>
                <c:pt idx="2">
                  <c:v>0.3</c:v>
                </c:pt>
                <c:pt idx="3">
                  <c:v>0.33</c:v>
                </c:pt>
                <c:pt idx="4">
                  <c:v>0.35</c:v>
                </c:pt>
                <c:pt idx="5">
                  <c:v>0.36</c:v>
                </c:pt>
                <c:pt idx="6">
                  <c:v>0.37</c:v>
                </c:pt>
                <c:pt idx="7">
                  <c:v>0.4</c:v>
                </c:pt>
                <c:pt idx="8">
                  <c:v>0.41</c:v>
                </c:pt>
                <c:pt idx="9">
                  <c:v>0.43</c:v>
                </c:pt>
                <c:pt idx="10">
                  <c:v>0.46</c:v>
                </c:pt>
                <c:pt idx="11">
                  <c:v>0.52</c:v>
                </c:pt>
                <c:pt idx="12">
                  <c:v>0.56999999999999995</c:v>
                </c:pt>
                <c:pt idx="13">
                  <c:v>0.61</c:v>
                </c:pt>
                <c:pt idx="14">
                  <c:v>0.69</c:v>
                </c:pt>
                <c:pt idx="15">
                  <c:v>0.79</c:v>
                </c:pt>
                <c:pt idx="16">
                  <c:v>0.8</c:v>
                </c:pt>
                <c:pt idx="17">
                  <c:v>0.8</c:v>
                </c:pt>
                <c:pt idx="18">
                  <c:v>0.81</c:v>
                </c:pt>
                <c:pt idx="19">
                  <c:v>0.82</c:v>
                </c:pt>
                <c:pt idx="20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A3A-674C-BA6D-E50CF7103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overlap val="-27"/>
        <c:axId val="519467840"/>
        <c:axId val="503837712"/>
      </c:barChart>
      <c:catAx>
        <c:axId val="51946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503837712"/>
        <c:crosses val="autoZero"/>
        <c:auto val="1"/>
        <c:lblAlgn val="ctr"/>
        <c:lblOffset val="100"/>
        <c:noMultiLvlLbl val="0"/>
      </c:catAx>
      <c:valAx>
        <c:axId val="50383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46784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A5D4D-E7A3-0D4E-905B-845A289BC309}" type="datetimeFigureOut">
              <a:rPr lang="en-US" smtClean="0"/>
              <a:t>8/31/21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83EF0-4D6B-C445-9A55-D80573078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974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 those men who were employed in February 2020, 78% were still employed in January 2021. For women the figure is only 70%. Women were more likely to be in sectors that were hardest hit by the crisis.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83EF0-4D6B-C445-9A55-D805730783C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0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83EF0-4D6B-C445-9A55-D805730783C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884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8/31/21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62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8/31/21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National Income Dynamics Study (NIDS) Coronavirus Rapid Mobile Survey (CRAM)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35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8/31/21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931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8/31/21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00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8/31/21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4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8/31/21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529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8/31/21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015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8/31/21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05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8/31/21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960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8/31/21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648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8/31/21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432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D85E5-6D5B-C441-B6D2-F7920604D306}" type="datetimeFigureOut">
              <a:rPr lang="en-US" smtClean="0"/>
              <a:t>8/31/21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110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hyperlink" Target="http://www.cramsurvey.org/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s://www.datafirst.uct.ac.za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cd.ac.za/wp-content/uploads/2021/08/COVID-19-Weekly-Epidemiology-Brief-week-30-2021.pdf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nicd.ac.za/diseases-a-z-index/disease-index-covid-19/surveillance-reports/monthly-covid-19-in-children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t.co/anlOi0yvJh?amp=1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25EC-4A1A-CB43-B8EB-B3F61486AD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86027"/>
            <a:ext cx="8741229" cy="3154689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800" b="1" dirty="0">
                <a:solidFill>
                  <a:srgbClr val="531B84"/>
                </a:solidFill>
                <a:latin typeface="Helvetica" pitchFamily="2" charset="0"/>
              </a:rPr>
              <a:t>NIDS-CRAM Wave 5 &amp; COVID-19</a:t>
            </a:r>
            <a:br>
              <a:rPr lang="en-US" sz="3500" b="1" dirty="0">
                <a:solidFill>
                  <a:srgbClr val="531B84"/>
                </a:solidFill>
                <a:latin typeface="Helvetica" pitchFamily="2" charset="0"/>
              </a:rPr>
            </a:br>
            <a:br>
              <a:rPr lang="en-US" sz="3600" b="1" dirty="0">
                <a:solidFill>
                  <a:srgbClr val="531B84"/>
                </a:solidFill>
                <a:latin typeface="Helvetica" pitchFamily="2" charset="0"/>
              </a:rPr>
            </a:br>
            <a:r>
              <a:rPr lang="en-US" sz="2800" b="1" dirty="0">
                <a:solidFill>
                  <a:srgbClr val="531B84"/>
                </a:solidFill>
                <a:latin typeface="Helvetica" pitchFamily="2" charset="0"/>
              </a:rPr>
              <a:t>Premier Coordinating Forum</a:t>
            </a:r>
            <a:br>
              <a:rPr lang="en-US" sz="2800" b="1" dirty="0">
                <a:solidFill>
                  <a:srgbClr val="531B84"/>
                </a:solidFill>
                <a:latin typeface="Helvetica" pitchFamily="2" charset="0"/>
              </a:rPr>
            </a:br>
            <a:br>
              <a:rPr lang="en-US" sz="3500" dirty="0">
                <a:solidFill>
                  <a:srgbClr val="531B84"/>
                </a:solidFill>
                <a:latin typeface="Helvetica" pitchFamily="2" charset="0"/>
              </a:rPr>
            </a:br>
            <a:r>
              <a:rPr lang="en-US" sz="2200" dirty="0">
                <a:solidFill>
                  <a:srgbClr val="531B84"/>
                </a:solidFill>
                <a:latin typeface="Helvetica" pitchFamily="2" charset="0"/>
              </a:rPr>
              <a:t>31 Aug 2021</a:t>
            </a:r>
            <a:br>
              <a:rPr lang="en-US" sz="2200" dirty="0">
                <a:solidFill>
                  <a:srgbClr val="C92400"/>
                </a:solidFill>
                <a:latin typeface="Helvetica" pitchFamily="2" charset="0"/>
              </a:rPr>
            </a:br>
            <a:r>
              <a:rPr lang="en-US" sz="1000" dirty="0">
                <a:solidFill>
                  <a:srgbClr val="C92400"/>
                </a:solidFill>
                <a:latin typeface="Helvetica" pitchFamily="2" charset="0"/>
              </a:rPr>
              <a:t> </a:t>
            </a:r>
            <a:r>
              <a:rPr lang="en-US" sz="2400" dirty="0">
                <a:solidFill>
                  <a:srgbClr val="C92400"/>
                </a:solidFill>
                <a:latin typeface="Helvetica" pitchFamily="2" charset="0"/>
              </a:rPr>
              <a:t> </a:t>
            </a:r>
            <a:endParaRPr lang="en-US" sz="3500" dirty="0">
              <a:solidFill>
                <a:srgbClr val="C92400"/>
              </a:solidFill>
              <a:latin typeface="Helvetica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1CBD57-8054-2F42-A64F-9847BE9E7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2115" y="4734882"/>
            <a:ext cx="6858000" cy="1024262"/>
          </a:xfrm>
        </p:spPr>
        <p:txBody>
          <a:bodyPr>
            <a:normAutofit fontScale="92500"/>
          </a:bodyPr>
          <a:lstStyle/>
          <a:p>
            <a:r>
              <a:rPr lang="en-US" b="1" dirty="0">
                <a:latin typeface="Helvetica" pitchFamily="2" charset="0"/>
              </a:rPr>
              <a:t>Nic Spaull</a:t>
            </a:r>
          </a:p>
          <a:p>
            <a:r>
              <a:rPr lang="en-US" sz="1600" dirty="0">
                <a:latin typeface="Helvetica" pitchFamily="2" charset="0"/>
              </a:rPr>
              <a:t>Associate Professor </a:t>
            </a:r>
            <a:r>
              <a:rPr lang="en-US" sz="1600" b="1" dirty="0">
                <a:latin typeface="Helvetica" pitchFamily="2" charset="0"/>
              </a:rPr>
              <a:t>  |   </a:t>
            </a:r>
            <a:r>
              <a:rPr lang="en-US" sz="1600" dirty="0">
                <a:latin typeface="Helvetica" pitchFamily="2" charset="0"/>
              </a:rPr>
              <a:t>Economics Department </a:t>
            </a:r>
            <a:r>
              <a:rPr lang="en-US" sz="1600" b="1" dirty="0">
                <a:latin typeface="Helvetica" pitchFamily="2" charset="0"/>
              </a:rPr>
              <a:t> |  </a:t>
            </a:r>
            <a:r>
              <a:rPr lang="en-US" sz="1600" dirty="0">
                <a:latin typeface="Helvetica" pitchFamily="2" charset="0"/>
              </a:rPr>
              <a:t>Stellenbosch University</a:t>
            </a:r>
          </a:p>
          <a:p>
            <a:r>
              <a:rPr lang="en-US" sz="1200" dirty="0">
                <a:latin typeface="Helvetica" pitchFamily="2" charset="0"/>
              </a:rPr>
              <a:t>National income Dynamics Study (NIDS)  Coronavirus Rapid Mobile Survey (CRAM)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5B4D81-FD95-3B45-B8E8-67C1599939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53" t="17430"/>
          <a:stretch/>
        </p:blipFill>
        <p:spPr>
          <a:xfrm>
            <a:off x="8654143" y="0"/>
            <a:ext cx="3537857" cy="6858000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5EE0718F-776C-4C45-A442-8DBD328283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745"/>
          <a:stretch/>
        </p:blipFill>
        <p:spPr>
          <a:xfrm>
            <a:off x="2770259" y="5759144"/>
            <a:ext cx="3761171" cy="1098856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2FA5577A-3562-9D41-9783-15FD20B6E337}"/>
              </a:ext>
            </a:extLst>
          </p:cNvPr>
          <p:cNvSpPr txBox="1">
            <a:spLocks/>
          </p:cNvSpPr>
          <p:nvPr/>
        </p:nvSpPr>
        <p:spPr>
          <a:xfrm>
            <a:off x="6999513" y="5671973"/>
            <a:ext cx="2628745" cy="864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05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F92B71A-3C07-3E47-9275-0DC2A4652758}"/>
              </a:ext>
            </a:extLst>
          </p:cNvPr>
          <p:cNvSpPr txBox="1">
            <a:spLocks/>
          </p:cNvSpPr>
          <p:nvPr/>
        </p:nvSpPr>
        <p:spPr>
          <a:xfrm>
            <a:off x="2508738" y="1625374"/>
            <a:ext cx="89212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>
              <a:lnSpc>
                <a:spcPct val="120000"/>
              </a:lnSpc>
            </a:pPr>
            <a:r>
              <a:rPr lang="en-US" sz="2400" b="1" dirty="0">
                <a:latin typeface="Helvetica" pitchFamily="2" charset="0"/>
              </a:rPr>
              <a:t>Overview: </a:t>
            </a:r>
            <a:r>
              <a:rPr lang="en-US" sz="2500" dirty="0">
                <a:latin typeface="Helvetica" pitchFamily="2" charset="0"/>
              </a:rPr>
              <a:t>Largest</a:t>
            </a:r>
            <a:r>
              <a:rPr lang="en-US" sz="2400" dirty="0">
                <a:latin typeface="Helvetica" pitchFamily="2" charset="0"/>
              </a:rPr>
              <a:t> non-medical study in SA at the moment.</a:t>
            </a:r>
          </a:p>
          <a:p>
            <a:pPr marL="971550" lvl="1">
              <a:lnSpc>
                <a:spcPct val="120000"/>
              </a:lnSpc>
            </a:pPr>
            <a:r>
              <a:rPr lang="en-US" sz="2000" dirty="0">
                <a:latin typeface="Helvetica" pitchFamily="2" charset="0"/>
              </a:rPr>
              <a:t>Broadly nationally representative telephonic survey available in all 11 languages. </a:t>
            </a:r>
          </a:p>
          <a:p>
            <a:pPr marL="971550" lvl="1">
              <a:lnSpc>
                <a:spcPct val="120000"/>
              </a:lnSpc>
            </a:pPr>
            <a:r>
              <a:rPr lang="en-US" sz="2000" dirty="0">
                <a:latin typeface="Helvetica" pitchFamily="2" charset="0"/>
              </a:rPr>
              <a:t>Sample drawn from existing NIDS 2017 survey. </a:t>
            </a:r>
          </a:p>
          <a:p>
            <a:pPr marL="971550" lvl="1">
              <a:lnSpc>
                <a:spcPct val="120000"/>
              </a:lnSpc>
            </a:pPr>
            <a:r>
              <a:rPr lang="en-US" sz="2000" dirty="0">
                <a:latin typeface="Helvetica" pitchFamily="2" charset="0"/>
              </a:rPr>
              <a:t>5 waves over the last year (service provider: </a:t>
            </a:r>
            <a:r>
              <a:rPr lang="en-US" sz="2000" dirty="0" err="1">
                <a:latin typeface="Helvetica" pitchFamily="2" charset="0"/>
              </a:rPr>
              <a:t>AskAfrica</a:t>
            </a:r>
            <a:r>
              <a:rPr lang="en-US" sz="2000" dirty="0">
                <a:latin typeface="Helvetica" pitchFamily="2" charset="0"/>
              </a:rPr>
              <a:t>) </a:t>
            </a:r>
          </a:p>
          <a:p>
            <a:pPr marL="971550" lvl="1">
              <a:lnSpc>
                <a:spcPct val="120000"/>
              </a:lnSpc>
            </a:pPr>
            <a:r>
              <a:rPr lang="en-US" sz="2000" dirty="0">
                <a:latin typeface="Helvetica" pitchFamily="2" charset="0"/>
              </a:rPr>
              <a:t>30+ researchers, 6 universities</a:t>
            </a:r>
          </a:p>
          <a:p>
            <a:pPr marL="971550" lvl="1">
              <a:lnSpc>
                <a:spcPct val="120000"/>
              </a:lnSpc>
            </a:pPr>
            <a:r>
              <a:rPr lang="en-US" sz="2000" u="sng" dirty="0">
                <a:latin typeface="Helvetica" pitchFamily="2" charset="0"/>
              </a:rPr>
              <a:t>Wave 5</a:t>
            </a:r>
            <a:r>
              <a:rPr lang="en-US" sz="2000" dirty="0">
                <a:latin typeface="Helvetica" pitchFamily="2" charset="0"/>
              </a:rPr>
              <a:t>: 6 April to 11 May 2021 </a:t>
            </a:r>
          </a:p>
          <a:p>
            <a:pPr marL="971550" lvl="1">
              <a:lnSpc>
                <a:spcPct val="120000"/>
              </a:lnSpc>
            </a:pPr>
            <a:endParaRPr lang="en-US" sz="2400" dirty="0">
              <a:latin typeface="Helvetica" pitchFamily="2" charset="0"/>
            </a:endParaRPr>
          </a:p>
          <a:p>
            <a:pPr marL="514350">
              <a:lnSpc>
                <a:spcPct val="120000"/>
              </a:lnSpc>
            </a:pPr>
            <a:r>
              <a:rPr lang="en-US" sz="2400" b="1" dirty="0">
                <a:latin typeface="Helvetica" pitchFamily="2" charset="0"/>
              </a:rPr>
              <a:t>Data: </a:t>
            </a:r>
            <a:r>
              <a:rPr lang="en-US" sz="2400" dirty="0">
                <a:latin typeface="Helvetica" pitchFamily="2" charset="0"/>
              </a:rPr>
              <a:t>All data (Waves 1-5) are freely available for download at </a:t>
            </a:r>
            <a:r>
              <a:rPr lang="en-US" sz="2400" dirty="0" err="1">
                <a:latin typeface="Helvetica" pitchFamily="2" charset="0"/>
              </a:rPr>
              <a:t>DataFirst</a:t>
            </a:r>
            <a:r>
              <a:rPr lang="en-US" sz="2400" dirty="0">
                <a:latin typeface="Helvetica" pitchFamily="2" charset="0"/>
              </a:rPr>
              <a:t> (</a:t>
            </a:r>
            <a:r>
              <a:rPr lang="en-US" sz="2400" dirty="0">
                <a:latin typeface="Helvetica" pitchFamily="2" charset="0"/>
                <a:hlinkClick r:id="rId2"/>
              </a:rPr>
              <a:t>https://www.datafirst.uct.ac.za/</a:t>
            </a:r>
            <a:r>
              <a:rPr lang="en-US" sz="2400" dirty="0">
                <a:latin typeface="Helvetica" pitchFamily="2" charset="0"/>
              </a:rPr>
              <a:t>) </a:t>
            </a:r>
          </a:p>
          <a:p>
            <a:pPr marL="514350">
              <a:lnSpc>
                <a:spcPct val="120000"/>
              </a:lnSpc>
            </a:pPr>
            <a:endParaRPr lang="en-US" sz="2400" dirty="0">
              <a:latin typeface="Helvetica" pitchFamily="2" charset="0"/>
            </a:endParaRPr>
          </a:p>
          <a:p>
            <a:pPr marL="514350">
              <a:lnSpc>
                <a:spcPct val="120000"/>
              </a:lnSpc>
            </a:pPr>
            <a:r>
              <a:rPr lang="en-US" sz="2400" b="1" dirty="0">
                <a:latin typeface="Helvetica" pitchFamily="2" charset="0"/>
              </a:rPr>
              <a:t>Research</a:t>
            </a:r>
            <a:r>
              <a:rPr lang="en-US" sz="2400" dirty="0">
                <a:latin typeface="Helvetica" pitchFamily="2" charset="0"/>
              </a:rPr>
              <a:t>: All 67 Working Papers from Waves 1-5 are freely available for download at the NIDS-CRAM website (from 8 July) (</a:t>
            </a:r>
            <a:r>
              <a:rPr lang="en-US" sz="2400" dirty="0">
                <a:latin typeface="Helvetica" pitchFamily="2" charset="0"/>
                <a:hlinkClick r:id="rId3"/>
              </a:rPr>
              <a:t>www.cramsurvey.org</a:t>
            </a:r>
            <a:r>
              <a:rPr lang="en-US" sz="2400" dirty="0">
                <a:latin typeface="Helvetica" pitchFamily="2" charset="0"/>
              </a:rPr>
              <a:t>)</a:t>
            </a:r>
          </a:p>
          <a:p>
            <a:pPr marL="971550" lvl="1">
              <a:lnSpc>
                <a:spcPct val="120000"/>
              </a:lnSpc>
            </a:pPr>
            <a:endParaRPr lang="en-US" sz="2000" b="1" dirty="0">
              <a:latin typeface="Helvetica" pitchFamily="2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8C34080-334E-3C45-B32C-7A56086D532B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531B84"/>
                </a:solidFill>
                <a:latin typeface="Helvetica" pitchFamily="2" charset="0"/>
              </a:rPr>
              <a:t>NIDS-CRAM is a public good</a:t>
            </a:r>
          </a:p>
        </p:txBody>
      </p:sp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88884313-6081-9747-8F89-37D8054BE3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14103"/>
          <a:stretch/>
        </p:blipFill>
        <p:spPr>
          <a:xfrm>
            <a:off x="740137" y="4655124"/>
            <a:ext cx="1328262" cy="1140943"/>
          </a:xfrm>
          <a:prstGeom prst="rect">
            <a:avLst/>
          </a:prstGeom>
        </p:spPr>
      </p:pic>
      <p:pic>
        <p:nvPicPr>
          <p:cNvPr id="9" name="Picture 8" descr="Shape&#10;&#10;Description automatically generated with low confidence">
            <a:extLst>
              <a:ext uri="{FF2B5EF4-FFF2-40B4-BE49-F238E27FC236}">
                <a16:creationId xmlns:a16="http://schemas.microsoft.com/office/drawing/2014/main" id="{F6BBC92F-EDCF-4943-A5C9-AD3E283F84C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12851"/>
          <a:stretch/>
        </p:blipFill>
        <p:spPr>
          <a:xfrm>
            <a:off x="869658" y="3223363"/>
            <a:ext cx="1107404" cy="965097"/>
          </a:xfrm>
          <a:prstGeom prst="rect">
            <a:avLst/>
          </a:prstGeom>
        </p:spPr>
      </p:pic>
      <p:pic>
        <p:nvPicPr>
          <p:cNvPr id="11" name="Picture 10" descr="Shape&#10;&#10;Description automatically generated with low confidence">
            <a:extLst>
              <a:ext uri="{FF2B5EF4-FFF2-40B4-BE49-F238E27FC236}">
                <a16:creationId xmlns:a16="http://schemas.microsoft.com/office/drawing/2014/main" id="{8D6EF47F-5C9B-0245-81FA-7DFDFB7FFD1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12851"/>
          <a:stretch/>
        </p:blipFill>
        <p:spPr>
          <a:xfrm>
            <a:off x="686984" y="1755067"/>
            <a:ext cx="1290078" cy="1124296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E8DD4916-CD97-FD48-9673-909F383F35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788" y="6337155"/>
            <a:ext cx="1681436" cy="442068"/>
          </a:xfrm>
          <a:prstGeom prst="rect">
            <a:avLst/>
          </a:prstGeom>
        </p:spPr>
      </p:pic>
      <p:pic>
        <p:nvPicPr>
          <p:cNvPr id="10" name="Picture 9" descr="A drawing of a person&#10;&#10;Description automatically generated">
            <a:extLst>
              <a:ext uri="{FF2B5EF4-FFF2-40B4-BE49-F238E27FC236}">
                <a16:creationId xmlns:a16="http://schemas.microsoft.com/office/drawing/2014/main" id="{07C86328-06A3-1A43-BDFA-05ABE649B2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7062" y="6353058"/>
            <a:ext cx="992567" cy="4102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164191-4995-3248-9E88-ECE94140C5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2467" y="6353058"/>
            <a:ext cx="1307305" cy="333588"/>
          </a:xfrm>
          <a:prstGeom prst="rect">
            <a:avLst/>
          </a:prstGeom>
        </p:spPr>
      </p:pic>
      <p:pic>
        <p:nvPicPr>
          <p:cNvPr id="4098" name="Picture 2" descr="Ask Afrika">
            <a:extLst>
              <a:ext uri="{FF2B5EF4-FFF2-40B4-BE49-F238E27FC236}">
                <a16:creationId xmlns:a16="http://schemas.microsoft.com/office/drawing/2014/main" id="{193E7010-BAAD-9A41-B466-0BC140E74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415" y="5935906"/>
            <a:ext cx="1440769" cy="82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106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9D292E84-82ED-304D-A01B-F63CE0594B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7534" y="178226"/>
            <a:ext cx="10596931" cy="6501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203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BDC4777C-4706-264C-8F5B-0B4C7B753D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01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4C8A857-D0CF-A442-A838-A27370F5AB19}"/>
              </a:ext>
            </a:extLst>
          </p:cNvPr>
          <p:cNvSpPr/>
          <p:nvPr/>
        </p:nvSpPr>
        <p:spPr>
          <a:xfrm>
            <a:off x="3130416" y="5214410"/>
            <a:ext cx="734518" cy="65956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3E2E711-C86E-3241-8873-9121DE8BE77A}"/>
              </a:ext>
            </a:extLst>
          </p:cNvPr>
          <p:cNvSpPr/>
          <p:nvPr/>
        </p:nvSpPr>
        <p:spPr>
          <a:xfrm>
            <a:off x="4296368" y="5214410"/>
            <a:ext cx="734518" cy="65956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392091C-AA61-AA4C-9432-87FA70725398}"/>
              </a:ext>
            </a:extLst>
          </p:cNvPr>
          <p:cNvSpPr/>
          <p:nvPr/>
        </p:nvSpPr>
        <p:spPr>
          <a:xfrm>
            <a:off x="6993826" y="5214410"/>
            <a:ext cx="734518" cy="65956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59C97D3-1416-C843-8C6D-CA8E64BC8387}"/>
              </a:ext>
            </a:extLst>
          </p:cNvPr>
          <p:cNvSpPr/>
          <p:nvPr/>
        </p:nvSpPr>
        <p:spPr>
          <a:xfrm>
            <a:off x="8976813" y="5214410"/>
            <a:ext cx="734518" cy="65956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EB78D8C-8179-F443-8D35-A42AB9889788}"/>
              </a:ext>
            </a:extLst>
          </p:cNvPr>
          <p:cNvSpPr/>
          <p:nvPr/>
        </p:nvSpPr>
        <p:spPr>
          <a:xfrm>
            <a:off x="10518250" y="5214410"/>
            <a:ext cx="734518" cy="65956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C95757-3D05-AF4F-A6B6-077CA799E8A4}"/>
              </a:ext>
            </a:extLst>
          </p:cNvPr>
          <p:cNvSpPr txBox="1"/>
          <p:nvPr/>
        </p:nvSpPr>
        <p:spPr>
          <a:xfrm>
            <a:off x="0" y="6581001"/>
            <a:ext cx="25826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Source: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Wills &amp;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Kika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-Mistry. 2021.</a:t>
            </a:r>
          </a:p>
        </p:txBody>
      </p:sp>
    </p:spTree>
    <p:extLst>
      <p:ext uri="{BB962C8B-B14F-4D97-AF65-F5344CB8AC3E}">
        <p14:creationId xmlns:p14="http://schemas.microsoft.com/office/powerpoint/2010/main" val="4072328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E8A8F6-B6F2-034D-8C9A-CA0ACA7E488D}"/>
              </a:ext>
            </a:extLst>
          </p:cNvPr>
          <p:cNvSpPr/>
          <p:nvPr/>
        </p:nvSpPr>
        <p:spPr>
          <a:xfrm>
            <a:off x="7563726" y="5549462"/>
            <a:ext cx="4502150" cy="1308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2FCEA9-3B79-1440-AC9D-567C8758B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4380" y="234690"/>
            <a:ext cx="12480759" cy="70204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B8760F6-B86A-3B4E-B858-0819F2812CD8}"/>
              </a:ext>
            </a:extLst>
          </p:cNvPr>
          <p:cNvSpPr/>
          <p:nvPr/>
        </p:nvSpPr>
        <p:spPr>
          <a:xfrm>
            <a:off x="4158373" y="234690"/>
            <a:ext cx="4954095" cy="1308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7A0CA4-9839-3C4A-85F9-BD2EC8089E8E}"/>
              </a:ext>
            </a:extLst>
          </p:cNvPr>
          <p:cNvSpPr txBox="1"/>
          <p:nvPr/>
        </p:nvSpPr>
        <p:spPr>
          <a:xfrm>
            <a:off x="2825094" y="480611"/>
            <a:ext cx="9004300" cy="1124473"/>
          </a:xfrm>
          <a:prstGeom prst="rect">
            <a:avLst/>
          </a:prstGeom>
          <a:solidFill>
            <a:schemeClr val="bg1"/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sz="2000" dirty="0">
                <a:latin typeface="Helvetica" pitchFamily="2" charset="0"/>
              </a:rPr>
              <a:t>16 NIDS-CRAM Wave 5 Working Papers. Available at </a:t>
            </a:r>
            <a:r>
              <a:rPr lang="en-ZA" sz="2000" b="1" dirty="0" err="1">
                <a:latin typeface="Helvetica" pitchFamily="2" charset="0"/>
              </a:rPr>
              <a:t>cramsurvey.org</a:t>
            </a:r>
            <a:r>
              <a:rPr lang="en-ZA" sz="2000" b="1" dirty="0">
                <a:latin typeface="Helvetica" pitchFamily="2" charset="0"/>
              </a:rPr>
              <a:t> </a:t>
            </a:r>
            <a:r>
              <a:rPr lang="en-ZA" sz="2000" dirty="0">
                <a:latin typeface="Helvetica" pitchFamily="2" charset="0"/>
              </a:rPr>
              <a:t>from 8 July 10am</a:t>
            </a:r>
            <a:endParaRPr lang="en-ZA" sz="2000" b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866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88370-6A9F-4D46-9D5A-263877F9A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374" y="210890"/>
            <a:ext cx="3888036" cy="483814"/>
          </a:xfrm>
        </p:spPr>
        <p:txBody>
          <a:bodyPr>
            <a:normAutofit fontScale="90000"/>
          </a:bodyPr>
          <a:lstStyle/>
          <a:p>
            <a:r>
              <a:rPr lang="en-US" u="sng" dirty="0" err="1">
                <a:solidFill>
                  <a:srgbClr val="0070C0"/>
                </a:solidFill>
              </a:rPr>
              <a:t>cramsurvey.org</a:t>
            </a:r>
            <a:r>
              <a:rPr lang="en-US" u="sng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5" name="Content Placeholder 4" descr="A picture containing text, grass, person, outdoor&#10;&#10;Description automatically generated">
            <a:extLst>
              <a:ext uri="{FF2B5EF4-FFF2-40B4-BE49-F238E27FC236}">
                <a16:creationId xmlns:a16="http://schemas.microsoft.com/office/drawing/2014/main" id="{8653C838-A440-4945-90A2-13588F8BB8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1183" y="848939"/>
            <a:ext cx="10515600" cy="5878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779AF38-92CA-1643-BBE4-6363187CF520}"/>
              </a:ext>
            </a:extLst>
          </p:cNvPr>
          <p:cNvCxnSpPr/>
          <p:nvPr/>
        </p:nvCxnSpPr>
        <p:spPr>
          <a:xfrm flipH="1">
            <a:off x="7656723" y="352540"/>
            <a:ext cx="705079" cy="716096"/>
          </a:xfrm>
          <a:prstGeom prst="straightConnector1">
            <a:avLst/>
          </a:prstGeom>
          <a:ln w="57150">
            <a:solidFill>
              <a:srgbClr val="531B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571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07AF12F0-D9D3-7E4E-AB41-92E2B427AA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1783" y="68977"/>
            <a:ext cx="4732685" cy="672004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869178-2F5C-2E48-8461-27263A4EC9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778"/>
          <a:stretch/>
        </p:blipFill>
        <p:spPr>
          <a:xfrm>
            <a:off x="5377544" y="58122"/>
            <a:ext cx="6498771" cy="66837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AE39A7-D8C1-0749-B9FA-3FDDF96F420A}"/>
              </a:ext>
            </a:extLst>
          </p:cNvPr>
          <p:cNvSpPr txBox="1"/>
          <p:nvPr/>
        </p:nvSpPr>
        <p:spPr>
          <a:xfrm>
            <a:off x="451783" y="5914192"/>
            <a:ext cx="4732684" cy="8925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1200" b="1" dirty="0">
              <a:solidFill>
                <a:sysClr val="windowText" lastClr="000000"/>
              </a:solidFill>
              <a:latin typeface="Helvetica" pitchFamily="2" charset="0"/>
            </a:endParaRPr>
          </a:p>
          <a:p>
            <a:pPr algn="ctr"/>
            <a:r>
              <a:rPr lang="en-US" sz="2400" b="1" dirty="0">
                <a:solidFill>
                  <a:sysClr val="windowText" lastClr="000000"/>
                </a:solidFill>
                <a:latin typeface="Helvetica" pitchFamily="2" charset="0"/>
              </a:rPr>
              <a:t>Wave 5: </a:t>
            </a:r>
            <a:r>
              <a:rPr lang="en-US" sz="2400" dirty="0">
                <a:solidFill>
                  <a:sysClr val="windowText" lastClr="000000"/>
                </a:solidFill>
                <a:latin typeface="Helvetica" pitchFamily="2" charset="0"/>
              </a:rPr>
              <a:t>6 April – 11 May 2021</a:t>
            </a:r>
          </a:p>
          <a:p>
            <a:pPr algn="ctr"/>
            <a:endParaRPr lang="en-US" sz="1600" b="1" dirty="0">
              <a:solidFill>
                <a:sysClr val="windowText" lastClr="000000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40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2370D26-8B02-AB49-993C-B28511B2F923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531B84"/>
                </a:solidFill>
                <a:latin typeface="Helvetica" pitchFamily="2" charset="0"/>
              </a:rPr>
              <a:t>Vaccines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F9EC60-E299-6D40-BFCE-13C00660E514}"/>
              </a:ext>
            </a:extLst>
          </p:cNvPr>
          <p:cNvSpPr txBox="1"/>
          <p:nvPr/>
        </p:nvSpPr>
        <p:spPr>
          <a:xfrm>
            <a:off x="359228" y="2400833"/>
            <a:ext cx="4430485" cy="2848022"/>
          </a:xfrm>
          <a:prstGeom prst="rect">
            <a:avLst/>
          </a:prstGeom>
          <a:solidFill>
            <a:srgbClr val="531B84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pPr algn="ctr"/>
            <a:r>
              <a:rPr lang="en-ZA" sz="3200" b="1" dirty="0">
                <a:solidFill>
                  <a:schemeClr val="bg1"/>
                </a:solidFill>
                <a:latin typeface="Helvetica" pitchFamily="2" charset="0"/>
              </a:rPr>
              <a:t>Vaccine acceptance is rising</a:t>
            </a:r>
          </a:p>
          <a:p>
            <a:pPr algn="ctr"/>
            <a:endParaRPr lang="en-ZA" sz="2400" b="1" dirty="0">
              <a:solidFill>
                <a:schemeClr val="bg1"/>
              </a:solidFill>
              <a:latin typeface="Helvetica" pitchFamily="2" charset="0"/>
            </a:endParaRPr>
          </a:p>
          <a:p>
            <a:pPr algn="ctr"/>
            <a:r>
              <a:rPr lang="en-ZA" sz="2400" b="1" dirty="0">
                <a:solidFill>
                  <a:schemeClr val="bg1"/>
                </a:solidFill>
                <a:latin typeface="Helvetica" pitchFamily="2" charset="0"/>
              </a:rPr>
              <a:t>…</a:t>
            </a:r>
            <a:r>
              <a:rPr lang="en-ZA" sz="2400" dirty="0">
                <a:solidFill>
                  <a:schemeClr val="bg1"/>
                </a:solidFill>
                <a:latin typeface="Helvetica" pitchFamily="2" charset="0"/>
              </a:rPr>
              <a:t>from 71% in Feb’21 to 76% in May’21</a:t>
            </a:r>
            <a:endParaRPr lang="en-ZA" sz="1400" dirty="0">
              <a:solidFill>
                <a:schemeClr val="bg1"/>
              </a:solidFill>
              <a:latin typeface="Helvetica" pitchFamily="2" charset="0"/>
            </a:endParaRPr>
          </a:p>
          <a:p>
            <a:pPr marL="514350" indent="-514350" algn="ctr">
              <a:buFont typeface="+mj-lt"/>
              <a:buAutoNum type="arabicPeriod"/>
            </a:pPr>
            <a:endParaRPr lang="en-US" sz="1600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5" name="Picture 4" descr="Chart, pie chart&#10;&#10;Description automatically generated">
            <a:extLst>
              <a:ext uri="{FF2B5EF4-FFF2-40B4-BE49-F238E27FC236}">
                <a16:creationId xmlns:a16="http://schemas.microsoft.com/office/drawing/2014/main" id="{91486FE3-C14F-404D-96F3-56934E428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298" y="1079907"/>
            <a:ext cx="7525900" cy="46981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71115E-CF4C-A746-9F16-3C5A2D528FF5}"/>
              </a:ext>
            </a:extLst>
          </p:cNvPr>
          <p:cNvSpPr txBox="1"/>
          <p:nvPr/>
        </p:nvSpPr>
        <p:spPr>
          <a:xfrm>
            <a:off x="0" y="6581001"/>
            <a:ext cx="24400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Source: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Burger et al. 2021 (W5)</a:t>
            </a:r>
          </a:p>
        </p:txBody>
      </p:sp>
    </p:spTree>
    <p:extLst>
      <p:ext uri="{BB962C8B-B14F-4D97-AF65-F5344CB8AC3E}">
        <p14:creationId xmlns:p14="http://schemas.microsoft.com/office/powerpoint/2010/main" val="3117475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2370D26-8B02-AB49-993C-B28511B2F923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531B84"/>
                </a:solidFill>
                <a:latin typeface="Helvetica" pitchFamily="2" charset="0"/>
              </a:rPr>
              <a:t>Vaccines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F9EC60-E299-6D40-BFCE-13C00660E514}"/>
              </a:ext>
            </a:extLst>
          </p:cNvPr>
          <p:cNvSpPr txBox="1"/>
          <p:nvPr/>
        </p:nvSpPr>
        <p:spPr>
          <a:xfrm>
            <a:off x="4835693" y="285162"/>
            <a:ext cx="7147041" cy="1493805"/>
          </a:xfrm>
          <a:prstGeom prst="rect">
            <a:avLst/>
          </a:prstGeom>
          <a:solidFill>
            <a:srgbClr val="531B84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pPr algn="ctr"/>
            <a:r>
              <a:rPr lang="en-ZA" sz="3200" b="1" dirty="0">
                <a:solidFill>
                  <a:schemeClr val="bg1"/>
                </a:solidFill>
                <a:latin typeface="Helvetica" pitchFamily="2" charset="0"/>
              </a:rPr>
              <a:t>Stated vaccine intent is higher than observed registrations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71115E-CF4C-A746-9F16-3C5A2D528FF5}"/>
              </a:ext>
            </a:extLst>
          </p:cNvPr>
          <p:cNvSpPr txBox="1"/>
          <p:nvPr/>
        </p:nvSpPr>
        <p:spPr>
          <a:xfrm>
            <a:off x="0" y="6581001"/>
            <a:ext cx="24400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Source: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Burger et al. 2021 (W5)</a:t>
            </a:r>
          </a:p>
        </p:txBody>
      </p:sp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035110D5-0413-AE40-87A3-70F9BB5D6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8506"/>
            <a:ext cx="12192000" cy="47494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3D0E444-FBAD-2C4E-BBAB-2026D39C4C25}"/>
              </a:ext>
            </a:extLst>
          </p:cNvPr>
          <p:cNvSpPr/>
          <p:nvPr/>
        </p:nvSpPr>
        <p:spPr>
          <a:xfrm>
            <a:off x="761999" y="2235732"/>
            <a:ext cx="10033379" cy="36328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41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72DBE74-87ED-364B-B942-2297F69C3965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531B84"/>
                </a:solidFill>
                <a:latin typeface="Helvetica" pitchFamily="2" charset="0"/>
              </a:rPr>
              <a:t>Dropout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D6D72C-E6FD-6842-B15F-E64DB3356838}"/>
              </a:ext>
            </a:extLst>
          </p:cNvPr>
          <p:cNvSpPr txBox="1"/>
          <p:nvPr/>
        </p:nvSpPr>
        <p:spPr>
          <a:xfrm>
            <a:off x="350548" y="1625374"/>
            <a:ext cx="7283889" cy="1740026"/>
          </a:xfrm>
          <a:prstGeom prst="rect">
            <a:avLst/>
          </a:prstGeom>
          <a:solidFill>
            <a:srgbClr val="531B84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sz="2000" dirty="0">
                <a:solidFill>
                  <a:schemeClr val="bg1"/>
                </a:solidFill>
                <a:latin typeface="Helvetica" pitchFamily="2" charset="0"/>
              </a:rPr>
              <a:t>An extra 500,000 children have dropped out of school during the pandemic. School dropout has tripled from 230,000 pre-</a:t>
            </a:r>
            <a:r>
              <a:rPr lang="en-ZA" sz="2000" dirty="0" err="1">
                <a:solidFill>
                  <a:schemeClr val="bg1"/>
                </a:solidFill>
                <a:latin typeface="Helvetica" pitchFamily="2" charset="0"/>
              </a:rPr>
              <a:t>pandemicto</a:t>
            </a:r>
            <a:r>
              <a:rPr lang="en-ZA" sz="2000" dirty="0">
                <a:solidFill>
                  <a:schemeClr val="bg1"/>
                </a:solidFill>
                <a:latin typeface="Helvetica" pitchFamily="2" charset="0"/>
              </a:rPr>
              <a:t> approximately 750,000 in May 2021, it is now at the highest rate in at least 20 years.</a:t>
            </a:r>
          </a:p>
        </p:txBody>
      </p:sp>
      <p:pic>
        <p:nvPicPr>
          <p:cNvPr id="5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7D5C22E0-6BFB-184C-8720-BBD3B5EBA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104" y="0"/>
            <a:ext cx="3841348" cy="6858000"/>
          </a:xfrm>
          <a:prstGeom prst="rect">
            <a:avLst/>
          </a:prstGeom>
        </p:spPr>
      </p:pic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6B7DF6AB-8CF6-164E-8FAE-C825273A9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84262"/>
            <a:ext cx="8134066" cy="32737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0B87009-93DB-3940-A611-2919E6343CE5}"/>
              </a:ext>
            </a:extLst>
          </p:cNvPr>
          <p:cNvSpPr/>
          <p:nvPr/>
        </p:nvSpPr>
        <p:spPr>
          <a:xfrm>
            <a:off x="10243457" y="870857"/>
            <a:ext cx="1306286" cy="510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BE8917-0AC7-5D46-800D-B7B0EA75F544}"/>
              </a:ext>
            </a:extLst>
          </p:cNvPr>
          <p:cNvSpPr/>
          <p:nvPr/>
        </p:nvSpPr>
        <p:spPr>
          <a:xfrm>
            <a:off x="9454243" y="870858"/>
            <a:ext cx="789214" cy="32983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ABDA03-8575-E747-9931-45959535DAB3}"/>
              </a:ext>
            </a:extLst>
          </p:cNvPr>
          <p:cNvSpPr/>
          <p:nvPr/>
        </p:nvSpPr>
        <p:spPr>
          <a:xfrm>
            <a:off x="3429000" y="4177622"/>
            <a:ext cx="381000" cy="1896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09F95D-0930-294F-A3A7-CBE41D0D0244}"/>
              </a:ext>
            </a:extLst>
          </p:cNvPr>
          <p:cNvSpPr/>
          <p:nvPr/>
        </p:nvSpPr>
        <p:spPr>
          <a:xfrm>
            <a:off x="7436271" y="4169230"/>
            <a:ext cx="381000" cy="1896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0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7E1D5-1638-E949-B1D2-38668AD07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A21BE346-4945-DC4B-BBB1-348D3AD008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255" y="233182"/>
            <a:ext cx="9843655" cy="6624818"/>
          </a:xfrm>
        </p:spPr>
      </p:pic>
    </p:spTree>
    <p:extLst>
      <p:ext uri="{BB962C8B-B14F-4D97-AF65-F5344CB8AC3E}">
        <p14:creationId xmlns:p14="http://schemas.microsoft.com/office/powerpoint/2010/main" val="1341931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F16D9B-022A-A24E-80CE-42C902BBA3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23734" y="2015956"/>
            <a:ext cx="7868266" cy="32522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655ED3-0CBA-5F4F-9EEB-177167E85B07}"/>
              </a:ext>
            </a:extLst>
          </p:cNvPr>
          <p:cNvSpPr txBox="1"/>
          <p:nvPr/>
        </p:nvSpPr>
        <p:spPr>
          <a:xfrm>
            <a:off x="409243" y="2015956"/>
            <a:ext cx="3739787" cy="3525130"/>
          </a:xfrm>
          <a:prstGeom prst="rect">
            <a:avLst/>
          </a:prstGeom>
          <a:solidFill>
            <a:srgbClr val="531B84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sz="2000" dirty="0">
                <a:solidFill>
                  <a:schemeClr val="bg1"/>
                </a:solidFill>
                <a:latin typeface="Helvetica" pitchFamily="2" charset="0"/>
              </a:rPr>
              <a:t>Extrapolating from Wave 4 reported learning losses using known number of lost days up to June 2021, children in no-fee schools have learnt</a:t>
            </a:r>
          </a:p>
          <a:p>
            <a:r>
              <a:rPr lang="en-ZA" sz="240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ZA" sz="3600" b="1" dirty="0">
                <a:solidFill>
                  <a:schemeClr val="bg1"/>
                </a:solidFill>
                <a:latin typeface="Helvetica" pitchFamily="2" charset="0"/>
              </a:rPr>
              <a:t>70 - 100% less </a:t>
            </a:r>
          </a:p>
          <a:p>
            <a:r>
              <a:rPr lang="en-ZA" sz="2000" dirty="0">
                <a:solidFill>
                  <a:schemeClr val="bg1"/>
                </a:solidFill>
                <a:latin typeface="Helvetica" pitchFamily="2" charset="0"/>
              </a:rPr>
              <a:t>By June 2021 compared to what they normally learn.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1B61ADF-14D1-7144-97C4-875E86704337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531B84"/>
                </a:solidFill>
                <a:latin typeface="Helvetica" pitchFamily="2" charset="0"/>
              </a:rPr>
              <a:t>Learning losses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8ABABA-71A8-C644-9473-12E240E29B6D}"/>
              </a:ext>
            </a:extLst>
          </p:cNvPr>
          <p:cNvSpPr txBox="1"/>
          <p:nvPr/>
        </p:nvSpPr>
        <p:spPr>
          <a:xfrm>
            <a:off x="0" y="6581001"/>
            <a:ext cx="3366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Source: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Shepherd &amp;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Mohohlwane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, 2021 (W5)</a:t>
            </a:r>
          </a:p>
        </p:txBody>
      </p:sp>
    </p:spTree>
    <p:extLst>
      <p:ext uri="{BB962C8B-B14F-4D97-AF65-F5344CB8AC3E}">
        <p14:creationId xmlns:p14="http://schemas.microsoft.com/office/powerpoint/2010/main" val="735327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32EC7D2D-139D-C74C-9498-E3E193F31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28" y="818538"/>
            <a:ext cx="3511557" cy="4969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ED341079-B0C2-8F47-8F03-14D6ED1C3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804" y="1506487"/>
            <a:ext cx="7631682" cy="44932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904C4F-7232-724E-A022-DFC365136660}"/>
              </a:ext>
            </a:extLst>
          </p:cNvPr>
          <p:cNvSpPr txBox="1"/>
          <p:nvPr/>
        </p:nvSpPr>
        <p:spPr>
          <a:xfrm>
            <a:off x="4327190" y="247127"/>
            <a:ext cx="7631682" cy="1124473"/>
          </a:xfrm>
          <a:prstGeom prst="rect">
            <a:avLst/>
          </a:prstGeom>
          <a:solidFill>
            <a:schemeClr val="accent1">
              <a:lumMod val="60000"/>
              <a:lumOff val="40000"/>
              <a:alpha val="78039"/>
            </a:scheme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sz="4000" dirty="0">
                <a:solidFill>
                  <a:schemeClr val="bg1"/>
                </a:solidFill>
                <a:latin typeface="Helvetica" pitchFamily="2" charset="0"/>
              </a:rPr>
              <a:t>Flattening learning trajectories.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E101EF-1DA6-4A4F-8834-EC1A9ED52A6A}"/>
              </a:ext>
            </a:extLst>
          </p:cNvPr>
          <p:cNvSpPr/>
          <p:nvPr/>
        </p:nvSpPr>
        <p:spPr>
          <a:xfrm rot="20718552">
            <a:off x="8282786" y="3026075"/>
            <a:ext cx="2960914" cy="5590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79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AD7A7-1E43-B54C-83C6-570CBB012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64B2C-709D-F944-B276-A140CCD70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4194" y="4527344"/>
            <a:ext cx="6777805" cy="233065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000" dirty="0"/>
              <a:t>Example questions from TIMSS 2019 Gr5: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4000" b="1" dirty="0"/>
              <a:t>700 – 28 = ____</a:t>
            </a:r>
            <a:r>
              <a:rPr lang="en-US" sz="4000" dirty="0"/>
              <a:t>	 </a:t>
            </a:r>
            <a:r>
              <a:rPr lang="en-US" sz="1100" dirty="0"/>
              <a:t>[MN11128 – CAPS Gr3]</a:t>
            </a:r>
          </a:p>
          <a:p>
            <a:pPr marL="0" indent="0">
              <a:buNone/>
            </a:pPr>
            <a:r>
              <a:rPr lang="en-US" sz="4000" b="1" dirty="0"/>
              <a:t>5 x 25  =  ___  		</a:t>
            </a:r>
            <a:r>
              <a:rPr lang="en-US" sz="4000" dirty="0"/>
              <a:t> </a:t>
            </a:r>
            <a:r>
              <a:rPr lang="en-US" sz="1050" dirty="0"/>
              <a:t>[MN11136 – CAPS Gr4]</a:t>
            </a:r>
          </a:p>
          <a:p>
            <a:pPr marL="0" indent="0">
              <a:buNone/>
            </a:pPr>
            <a:r>
              <a:rPr lang="en-US" sz="40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320BC0-BD28-F542-8996-B9A4EB22DE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5300" y="192024"/>
            <a:ext cx="4535476" cy="6473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A5118DC1-B179-584C-B401-16279F56D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195" y="192024"/>
            <a:ext cx="6542505" cy="3882571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B22A557-E14F-BB48-9657-1969BB1C7C5B}"/>
              </a:ext>
            </a:extLst>
          </p:cNvPr>
          <p:cNvSpPr/>
          <p:nvPr/>
        </p:nvSpPr>
        <p:spPr>
          <a:xfrm rot="396519">
            <a:off x="9187544" y="610331"/>
            <a:ext cx="2699658" cy="37742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BF59EC8-F7ED-CD40-AC4A-5CCDC3A2D876}"/>
              </a:ext>
            </a:extLst>
          </p:cNvPr>
          <p:cNvSpPr/>
          <p:nvPr/>
        </p:nvSpPr>
        <p:spPr>
          <a:xfrm>
            <a:off x="7176055" y="509051"/>
            <a:ext cx="864003" cy="37742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4BE595-4C91-444B-85AB-FD04967EC4E7}"/>
              </a:ext>
            </a:extLst>
          </p:cNvPr>
          <p:cNvSpPr/>
          <p:nvPr/>
        </p:nvSpPr>
        <p:spPr>
          <a:xfrm>
            <a:off x="8236306" y="5323340"/>
            <a:ext cx="113358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dirty="0"/>
              <a:t>(SA: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25%</a:t>
            </a:r>
            <a:r>
              <a:rPr lang="en-US" dirty="0"/>
              <a:t>)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72A836-C435-E14D-8B65-84299304D09B}"/>
              </a:ext>
            </a:extLst>
          </p:cNvPr>
          <p:cNvSpPr/>
          <p:nvPr/>
        </p:nvSpPr>
        <p:spPr>
          <a:xfrm>
            <a:off x="8236306" y="5906003"/>
            <a:ext cx="113358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dirty="0"/>
              <a:t>(SA: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38%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88395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655ED3-0CBA-5F4F-9EEB-177167E85B07}"/>
              </a:ext>
            </a:extLst>
          </p:cNvPr>
          <p:cNvSpPr txBox="1"/>
          <p:nvPr/>
        </p:nvSpPr>
        <p:spPr>
          <a:xfrm>
            <a:off x="229108" y="2281815"/>
            <a:ext cx="3400552" cy="2724911"/>
          </a:xfrm>
          <a:prstGeom prst="rect">
            <a:avLst/>
          </a:prstGeom>
          <a:solidFill>
            <a:srgbClr val="C92400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Analysing teacher payroll data (</a:t>
            </a:r>
            <a:r>
              <a:rPr lang="en-ZA" dirty="0" err="1">
                <a:solidFill>
                  <a:schemeClr val="bg1"/>
                </a:solidFill>
                <a:latin typeface="Helvetica" pitchFamily="2" charset="0"/>
              </a:rPr>
              <a:t>Persal</a:t>
            </a:r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) shows an increase in excess deaths among teachers but unrelated to school opening/closing. </a:t>
            </a:r>
          </a:p>
          <a:p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Instead follows SA mortality trends almost perfectly.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DF8732-E56C-BA4F-B71E-EF030510E8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12495" y="1824615"/>
            <a:ext cx="8050397" cy="400925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7DAB280-4D99-D74B-BE69-C0F563A5293C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C72302"/>
                </a:solidFill>
                <a:latin typeface="Helvetica" pitchFamily="2" charset="0"/>
              </a:rPr>
              <a:t>Teacher mortality</a:t>
            </a:r>
          </a:p>
        </p:txBody>
      </p:sp>
    </p:spTree>
    <p:extLst>
      <p:ext uri="{BB962C8B-B14F-4D97-AF65-F5344CB8AC3E}">
        <p14:creationId xmlns:p14="http://schemas.microsoft.com/office/powerpoint/2010/main" val="32177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5FDDD7A3-5BD4-D649-896B-BA6C0BDA5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327" y="467635"/>
            <a:ext cx="6919601" cy="60208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54B677D-25B5-A34B-9532-D4FB0D77C02C}"/>
              </a:ext>
            </a:extLst>
          </p:cNvPr>
          <p:cNvSpPr/>
          <p:nvPr/>
        </p:nvSpPr>
        <p:spPr>
          <a:xfrm>
            <a:off x="492581" y="698605"/>
            <a:ext cx="4162546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ZA" sz="1600" dirty="0"/>
              <a:t>"The </a:t>
            </a:r>
            <a:r>
              <a:rPr lang="en-ZA" sz="1600" dirty="0">
                <a:solidFill>
                  <a:srgbClr val="1155CC"/>
                </a:solidFill>
                <a:hlinkClick r:id="rId3"/>
              </a:rPr>
              <a:t>August 2021 NICD report </a:t>
            </a:r>
            <a:r>
              <a:rPr lang="en-ZA" sz="1600" dirty="0"/>
              <a:t>shows that this is still true even for the Third Wave "The national demographic trends have remained unchanged in this reporting period, children aged &lt;10 years had the lowest incidence risk and individuals aged 40-59 years had the highest incidence."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79D23B-F25E-F942-8825-37E1AFB6B003}"/>
              </a:ext>
            </a:extLst>
          </p:cNvPr>
          <p:cNvSpPr txBox="1"/>
          <p:nvPr/>
        </p:nvSpPr>
        <p:spPr>
          <a:xfrm>
            <a:off x="9343692" y="98303"/>
            <a:ext cx="268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(Source: Gustafsson, 2021)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B42422-6F39-F84F-BB8E-D8F04C7F93B6}"/>
              </a:ext>
            </a:extLst>
          </p:cNvPr>
          <p:cNvSpPr/>
          <p:nvPr/>
        </p:nvSpPr>
        <p:spPr>
          <a:xfrm>
            <a:off x="492581" y="2463031"/>
            <a:ext cx="4162546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ZA" sz="1600" dirty="0">
                <a:solidFill>
                  <a:srgbClr val="222222"/>
                </a:solidFill>
              </a:rPr>
              <a:t>Also </a:t>
            </a:r>
            <a:r>
              <a:rPr lang="en-ZA" sz="1600" dirty="0">
                <a:solidFill>
                  <a:srgbClr val="1155CC"/>
                </a:solidFill>
                <a:hlinkClick r:id="rId4"/>
              </a:rPr>
              <a:t>this</a:t>
            </a:r>
            <a:r>
              <a:rPr lang="en-ZA" sz="1600" dirty="0">
                <a:solidFill>
                  <a:srgbClr val="222222"/>
                </a:solidFill>
              </a:rPr>
              <a:t>: "</a:t>
            </a:r>
            <a:r>
              <a:rPr lang="en-ZA" sz="1600" dirty="0">
                <a:solidFill>
                  <a:srgbClr val="2D2D2D"/>
                </a:solidFill>
              </a:rPr>
              <a:t>As of 19 June 2021, individuals aged ≤19 years made up 13.4% of SARS-CoV-2 tests, 10.2% of laboratory-confirmed COVID-19 cases, 4.2% of all COVID-19-associated admissions and 0.7% of COVID-19 associated deaths."</a:t>
            </a:r>
            <a:endParaRPr lang="en-US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33AD62-2D7D-EC4B-8FFA-740B6F8E477A}"/>
              </a:ext>
            </a:extLst>
          </p:cNvPr>
          <p:cNvSpPr/>
          <p:nvPr/>
        </p:nvSpPr>
        <p:spPr>
          <a:xfrm>
            <a:off x="492581" y="3996625"/>
            <a:ext cx="432880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400" dirty="0">
                <a:solidFill>
                  <a:srgbClr val="222222"/>
                </a:solidFill>
              </a:rPr>
              <a:t>It is a tragedy when anyone dies of COVID-19, especially a child. Parents are also understandably worried about their children given that we are in a pandemic. Although it is extremely extremely rare that children die of COVID-19, it is not impossible. For </a:t>
            </a:r>
            <a:r>
              <a:rPr lang="en-ZA" sz="1400" dirty="0"/>
              <a:t>example, there are </a:t>
            </a:r>
            <a:r>
              <a:rPr lang="en-ZA" sz="1400" b="1" dirty="0"/>
              <a:t>22-million children</a:t>
            </a:r>
            <a:r>
              <a:rPr lang="en-ZA" sz="1400" dirty="0"/>
              <a:t> aged 19 or younger</a:t>
            </a:r>
            <a:r>
              <a:rPr lang="en-ZA" sz="1400" dirty="0">
                <a:solidFill>
                  <a:srgbClr val="FF0000"/>
                </a:solidFill>
              </a:rPr>
              <a:t>. Since the beginning of the pandemic last year 380 children died of COVID-19</a:t>
            </a:r>
            <a:r>
              <a:rPr lang="en-ZA" sz="1400" dirty="0"/>
              <a:t>. that is to say 0,0017% of children." Children are far more likely to die of many other things </a:t>
            </a:r>
            <a:r>
              <a:rPr lang="en-ZA" sz="1400" dirty="0">
                <a:solidFill>
                  <a:srgbClr val="222222"/>
                </a:solidFill>
              </a:rPr>
              <a:t>than COVID-19. Including diarrhoea, pneumonia, TB etc.</a:t>
            </a:r>
          </a:p>
          <a:p>
            <a:br>
              <a:rPr lang="en-ZA" sz="1400" dirty="0">
                <a:solidFill>
                  <a:srgbClr val="222222"/>
                </a:solidFill>
              </a:rPr>
            </a:br>
            <a:endParaRPr lang="en-ZA" sz="1400" b="0" i="0" dirty="0">
              <a:solidFill>
                <a:srgbClr val="22222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22498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39B5C63F-64F5-254D-8ACD-0C2E382A2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909" y="331573"/>
            <a:ext cx="7230197" cy="6194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4E5A8C-BE10-4248-ACD1-0DE6D7862E51}"/>
              </a:ext>
            </a:extLst>
          </p:cNvPr>
          <p:cNvSpPr/>
          <p:nvPr/>
        </p:nvSpPr>
        <p:spPr>
          <a:xfrm>
            <a:off x="285894" y="6341760"/>
            <a:ext cx="316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https://t.co/anlOi0yvJh?amp=1</a:t>
            </a:r>
            <a:r>
              <a:rPr lang="en-US" dirty="0"/>
              <a:t>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07A7ED3-B537-E245-8F72-73F5FC4FD559}"/>
              </a:ext>
            </a:extLst>
          </p:cNvPr>
          <p:cNvSpPr txBox="1">
            <a:spLocks/>
          </p:cNvSpPr>
          <p:nvPr/>
        </p:nvSpPr>
        <p:spPr>
          <a:xfrm>
            <a:off x="306676" y="860921"/>
            <a:ext cx="3913909" cy="43553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rgbClr val="531B84"/>
                </a:solidFill>
                <a:latin typeface="Helvetica" pitchFamily="2" charset="0"/>
              </a:rPr>
              <a:t>MAC</a:t>
            </a:r>
            <a:r>
              <a:rPr lang="en-US" sz="3600" b="1" dirty="0">
                <a:solidFill>
                  <a:srgbClr val="531B84"/>
                </a:solidFill>
                <a:latin typeface="Helvetica" pitchFamily="2" charset="0"/>
              </a:rPr>
              <a:t> recommendation RE schools </a:t>
            </a:r>
          </a:p>
          <a:p>
            <a:pPr algn="ctr"/>
            <a:r>
              <a:rPr lang="en-US" sz="3600" b="1" dirty="0">
                <a:solidFill>
                  <a:srgbClr val="531B84"/>
                </a:solidFill>
                <a:latin typeface="Helvetica" pitchFamily="2" charset="0"/>
              </a:rPr>
              <a:t>(July 2021)</a:t>
            </a:r>
          </a:p>
        </p:txBody>
      </p:sp>
    </p:spTree>
    <p:extLst>
      <p:ext uri="{BB962C8B-B14F-4D97-AF65-F5344CB8AC3E}">
        <p14:creationId xmlns:p14="http://schemas.microsoft.com/office/powerpoint/2010/main" val="2546183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, bar chart&#10;&#10;Description automatically generated">
            <a:extLst>
              <a:ext uri="{FF2B5EF4-FFF2-40B4-BE49-F238E27FC236}">
                <a16:creationId xmlns:a16="http://schemas.microsoft.com/office/drawing/2014/main" id="{F9975FF2-7E98-7D42-90E9-8DE7FF050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901" y="671330"/>
            <a:ext cx="7596099" cy="50997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655ED3-0CBA-5F4F-9EEB-177167E85B07}"/>
              </a:ext>
            </a:extLst>
          </p:cNvPr>
          <p:cNvSpPr txBox="1"/>
          <p:nvPr/>
        </p:nvSpPr>
        <p:spPr>
          <a:xfrm>
            <a:off x="611245" y="1966559"/>
            <a:ext cx="3400552" cy="3555908"/>
          </a:xfrm>
          <a:prstGeom prst="rect">
            <a:avLst/>
          </a:prstGeom>
          <a:solidFill>
            <a:srgbClr val="531B84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b="1" dirty="0">
                <a:solidFill>
                  <a:schemeClr val="bg1"/>
                </a:solidFill>
                <a:latin typeface="Helvetica" pitchFamily="2" charset="0"/>
              </a:rPr>
              <a:t>Child hunger remains extremely high at 14% in the past week in April/May 2021 </a:t>
            </a:r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Hunger sems to have stabilised at a new (higher) rate both for adults and children. </a:t>
            </a:r>
          </a:p>
          <a:p>
            <a:endParaRPr lang="en-ZA" dirty="0">
              <a:solidFill>
                <a:schemeClr val="bg1"/>
              </a:solidFill>
              <a:latin typeface="Helvetica" pitchFamily="2" charset="0"/>
            </a:endParaRPr>
          </a:p>
          <a:p>
            <a:r>
              <a:rPr lang="en-ZA" b="1" dirty="0">
                <a:solidFill>
                  <a:schemeClr val="bg1"/>
                </a:solidFill>
                <a:latin typeface="Helvetica" pitchFamily="2" charset="0"/>
              </a:rPr>
              <a:t>Women were more likely to shield children from hunger than men</a:t>
            </a:r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7DAB280-4D99-D74B-BE69-C0F563A5293C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531B84"/>
                </a:solidFill>
                <a:latin typeface="Helvetica" pitchFamily="2" charset="0"/>
              </a:rPr>
              <a:t>Hunger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68DFAB5-CBA8-2345-848D-E080CD10FA93}"/>
              </a:ext>
            </a:extLst>
          </p:cNvPr>
          <p:cNvSpPr/>
          <p:nvPr/>
        </p:nvSpPr>
        <p:spPr>
          <a:xfrm>
            <a:off x="11277600" y="3846927"/>
            <a:ext cx="397065" cy="1363408"/>
          </a:xfrm>
          <a:prstGeom prst="roundRect">
            <a:avLst/>
          </a:prstGeom>
          <a:noFill/>
          <a:ln w="38100">
            <a:solidFill>
              <a:srgbClr val="C924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F2D2FD7-36C7-7047-9A88-79459BDDEFFA}"/>
              </a:ext>
            </a:extLst>
          </p:cNvPr>
          <p:cNvSpPr/>
          <p:nvPr/>
        </p:nvSpPr>
        <p:spPr>
          <a:xfrm>
            <a:off x="9259747" y="3669023"/>
            <a:ext cx="299435" cy="1483964"/>
          </a:xfrm>
          <a:prstGeom prst="roundRect">
            <a:avLst/>
          </a:prstGeom>
          <a:noFill/>
          <a:ln w="38100">
            <a:solidFill>
              <a:srgbClr val="C924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460BF0-EB17-B143-AF6B-7E0C63F8C932}"/>
              </a:ext>
            </a:extLst>
          </p:cNvPr>
          <p:cNvSpPr txBox="1"/>
          <p:nvPr/>
        </p:nvSpPr>
        <p:spPr>
          <a:xfrm>
            <a:off x="0" y="6581001"/>
            <a:ext cx="28727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Source: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Van der Berg et al., 2021 (W5)</a:t>
            </a:r>
          </a:p>
        </p:txBody>
      </p:sp>
    </p:spTree>
    <p:extLst>
      <p:ext uri="{BB962C8B-B14F-4D97-AF65-F5344CB8AC3E}">
        <p14:creationId xmlns:p14="http://schemas.microsoft.com/office/powerpoint/2010/main" val="179543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655ED3-0CBA-5F4F-9EEB-177167E85B07}"/>
              </a:ext>
            </a:extLst>
          </p:cNvPr>
          <p:cNvSpPr txBox="1"/>
          <p:nvPr/>
        </p:nvSpPr>
        <p:spPr>
          <a:xfrm>
            <a:off x="413982" y="2576785"/>
            <a:ext cx="3601913" cy="2170913"/>
          </a:xfrm>
          <a:prstGeom prst="rect">
            <a:avLst/>
          </a:prstGeom>
          <a:solidFill>
            <a:srgbClr val="531B84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Approximately </a:t>
            </a:r>
            <a:r>
              <a:rPr lang="en-ZA" b="1" dirty="0">
                <a:solidFill>
                  <a:schemeClr val="bg1"/>
                </a:solidFill>
                <a:latin typeface="Helvetica" pitchFamily="2" charset="0"/>
              </a:rPr>
              <a:t>10-million people and 3-million children </a:t>
            </a:r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were in households affected by hunger in April/May 2021 </a:t>
            </a:r>
          </a:p>
          <a:p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(Wittenberg &amp; Branson, 2021)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BB3BB3-792E-8245-96A7-B2BC8DD518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26733" y="813311"/>
            <a:ext cx="7698748" cy="569785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7DAB280-4D99-D74B-BE69-C0F563A5293C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531B84"/>
                </a:solidFill>
                <a:latin typeface="Helvetica" pitchFamily="2" charset="0"/>
              </a:rPr>
              <a:t>Hunger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2AEE29-7816-3E46-B2E1-3FA027670CD4}"/>
              </a:ext>
            </a:extLst>
          </p:cNvPr>
          <p:cNvSpPr txBox="1"/>
          <p:nvPr/>
        </p:nvSpPr>
        <p:spPr>
          <a:xfrm>
            <a:off x="9305341" y="3115936"/>
            <a:ext cx="2342866" cy="10926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Helvetica" pitchFamily="2" charset="0"/>
              </a:rPr>
              <a:t>Perpetual hunger </a:t>
            </a:r>
          </a:p>
          <a:p>
            <a:r>
              <a:rPr lang="en-US" sz="1100" dirty="0">
                <a:latin typeface="Helvetica" pitchFamily="2" charset="0"/>
              </a:rPr>
              <a:t>(every day or almost every day):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1,8million people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400,000 children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E24478-6107-C842-BDA6-F96982ECFA10}"/>
              </a:ext>
            </a:extLst>
          </p:cNvPr>
          <p:cNvSpPr txBox="1"/>
          <p:nvPr/>
        </p:nvSpPr>
        <p:spPr>
          <a:xfrm>
            <a:off x="0" y="6581001"/>
            <a:ext cx="4084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Source: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Van der Berg et al., 2021; Wittenberg et al, 2021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085D7DF-389A-1B4C-956C-B2D12D14DAB2}"/>
              </a:ext>
            </a:extLst>
          </p:cNvPr>
          <p:cNvSpPr/>
          <p:nvPr/>
        </p:nvSpPr>
        <p:spPr>
          <a:xfrm>
            <a:off x="9175531" y="2806262"/>
            <a:ext cx="2602487" cy="3704904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6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655ED3-0CBA-5F4F-9EEB-177167E85B07}"/>
              </a:ext>
            </a:extLst>
          </p:cNvPr>
          <p:cNvSpPr txBox="1"/>
          <p:nvPr/>
        </p:nvSpPr>
        <p:spPr>
          <a:xfrm>
            <a:off x="440057" y="2118470"/>
            <a:ext cx="5662739" cy="2694133"/>
          </a:xfrm>
          <a:prstGeom prst="rect">
            <a:avLst/>
          </a:prstGeom>
          <a:solidFill>
            <a:srgbClr val="531B84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b="1" dirty="0">
                <a:solidFill>
                  <a:schemeClr val="bg1"/>
                </a:solidFill>
                <a:latin typeface="Helvetica" pitchFamily="2" charset="0"/>
              </a:rPr>
              <a:t>Among those in urban areas, shack-dwellers and those in peri-urban areas had the highest rates of reported hunger. </a:t>
            </a:r>
          </a:p>
          <a:p>
            <a:endParaRPr lang="en-ZA" b="1" dirty="0">
              <a:solidFill>
                <a:schemeClr val="bg1"/>
              </a:solidFill>
              <a:latin typeface="Helvetica" pitchFamily="2" charset="0"/>
            </a:endParaRPr>
          </a:p>
          <a:p>
            <a:endParaRPr lang="en-ZA" sz="1600" dirty="0">
              <a:solidFill>
                <a:schemeClr val="bg1"/>
              </a:solidFill>
              <a:latin typeface="Helvetica" pitchFamily="2" charset="0"/>
            </a:endParaRPr>
          </a:p>
          <a:p>
            <a:r>
              <a:rPr lang="en-ZA" b="1" dirty="0">
                <a:solidFill>
                  <a:schemeClr val="bg1"/>
                </a:solidFill>
                <a:latin typeface="Helvetica" pitchFamily="2" charset="0"/>
              </a:rPr>
              <a:t>Shack dwellers were hit hardest in terms of job loss, running out of money to buy food, hunger and access to grants. </a:t>
            </a:r>
            <a:endParaRPr lang="en-ZA" sz="16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7DAB280-4D99-D74B-BE69-C0F563A5293C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531B84"/>
                </a:solidFill>
                <a:latin typeface="Helvetica" pitchFamily="2" charset="0"/>
              </a:rPr>
              <a:t>Shack residents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FF6618-B1A7-1144-840B-EA8247AB7CC5}"/>
              </a:ext>
            </a:extLst>
          </p:cNvPr>
          <p:cNvSpPr/>
          <p:nvPr/>
        </p:nvSpPr>
        <p:spPr>
          <a:xfrm>
            <a:off x="10904561" y="2579426"/>
            <a:ext cx="832514" cy="3029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2F5F8278-61B2-AD4E-912F-6B9C0209C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8918" y="1104900"/>
            <a:ext cx="4953000" cy="4648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1260F7-007C-B848-B80A-7AED929FA963}"/>
              </a:ext>
            </a:extLst>
          </p:cNvPr>
          <p:cNvSpPr txBox="1"/>
          <p:nvPr/>
        </p:nvSpPr>
        <p:spPr>
          <a:xfrm>
            <a:off x="0" y="6581001"/>
            <a:ext cx="2667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Source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: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Turok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 &amp; Visagie, 2021 (W5)</a:t>
            </a:r>
          </a:p>
        </p:txBody>
      </p:sp>
    </p:spTree>
    <p:extLst>
      <p:ext uri="{BB962C8B-B14F-4D97-AF65-F5344CB8AC3E}">
        <p14:creationId xmlns:p14="http://schemas.microsoft.com/office/powerpoint/2010/main" val="11743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655ED3-0CBA-5F4F-9EEB-177167E85B07}"/>
              </a:ext>
            </a:extLst>
          </p:cNvPr>
          <p:cNvSpPr txBox="1"/>
          <p:nvPr/>
        </p:nvSpPr>
        <p:spPr>
          <a:xfrm>
            <a:off x="709681" y="1918987"/>
            <a:ext cx="4653887" cy="3001910"/>
          </a:xfrm>
          <a:prstGeom prst="rect">
            <a:avLst/>
          </a:prstGeom>
          <a:solidFill>
            <a:srgbClr val="531B84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Helvetica" pitchFamily="2" charset="0"/>
              </a:rPr>
              <a:t>GENDER</a:t>
            </a:r>
          </a:p>
          <a:p>
            <a:endParaRPr lang="en-US" b="1" dirty="0">
              <a:solidFill>
                <a:schemeClr val="bg1"/>
              </a:solidFill>
              <a:latin typeface="Helvetica" pitchFamily="2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Helvetica" pitchFamily="2" charset="0"/>
              </a:rPr>
              <a:t>Compared to pre-pandemic (February 2020), women’s employment is still down 8.4% in March 2021, while men’s employment recovered over the same time period</a:t>
            </a:r>
          </a:p>
          <a:p>
            <a:endParaRPr lang="en-US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7DAB280-4D99-D74B-BE69-C0F563A5293C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531B84"/>
                </a:solidFill>
                <a:latin typeface="Helvetica" pitchFamily="2" charset="0"/>
              </a:rPr>
              <a:t>Employment, by gender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FF6618-B1A7-1144-840B-EA8247AB7CC5}"/>
              </a:ext>
            </a:extLst>
          </p:cNvPr>
          <p:cNvSpPr/>
          <p:nvPr/>
        </p:nvSpPr>
        <p:spPr>
          <a:xfrm>
            <a:off x="10904561" y="2579426"/>
            <a:ext cx="832514" cy="3029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00D8D5-5F43-5045-8F91-04E1576EE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0764" y="1773757"/>
            <a:ext cx="5618573" cy="3790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81A255B-CDE6-214C-8A9F-AB84D535952D}"/>
              </a:ext>
            </a:extLst>
          </p:cNvPr>
          <p:cNvSpPr txBox="1"/>
          <p:nvPr/>
        </p:nvSpPr>
        <p:spPr>
          <a:xfrm>
            <a:off x="0" y="6581001"/>
            <a:ext cx="29241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Source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: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Casale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 &amp; Shepherd, 2021 (W5)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E40D8D-3418-45B6-B71E-060A12308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400" y="2136968"/>
            <a:ext cx="5362270" cy="360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027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1CCF787-8C1A-9D41-ACE4-D621F9DF9F5A}"/>
              </a:ext>
            </a:extLst>
          </p:cNvPr>
          <p:cNvSpPr txBox="1"/>
          <p:nvPr/>
        </p:nvSpPr>
        <p:spPr>
          <a:xfrm>
            <a:off x="995083" y="2635978"/>
            <a:ext cx="1992086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71% </a:t>
            </a:r>
          </a:p>
          <a:p>
            <a:r>
              <a:rPr lang="en-US" dirty="0"/>
              <a:t>of adult South Africans are in HH’s that receive a government grant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68C942F-5682-E04B-A797-6324193F8D8B}"/>
              </a:ext>
            </a:extLst>
          </p:cNvPr>
          <p:cNvSpPr/>
          <p:nvPr/>
        </p:nvSpPr>
        <p:spPr>
          <a:xfrm>
            <a:off x="7866529" y="5519056"/>
            <a:ext cx="4272964" cy="13389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F97D61-6E92-7747-9387-E4CF200DE0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3395" b="6614"/>
          <a:stretch/>
        </p:blipFill>
        <p:spPr>
          <a:xfrm>
            <a:off x="1386008" y="1329935"/>
            <a:ext cx="12679571" cy="5381469"/>
          </a:xfr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11E99C-C5C9-9346-8D63-710EA5AF7180}"/>
              </a:ext>
            </a:extLst>
          </p:cNvPr>
          <p:cNvSpPr txBox="1">
            <a:spLocks/>
          </p:cNvSpPr>
          <p:nvPr/>
        </p:nvSpPr>
        <p:spPr>
          <a:xfrm>
            <a:off x="88450" y="6471331"/>
            <a:ext cx="3079294" cy="386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sz="1200" b="1" dirty="0"/>
              <a:t>Source</a:t>
            </a:r>
            <a:r>
              <a:rPr lang="en-US" sz="1200" dirty="0"/>
              <a:t>: Bassier, Budlender &amp; </a:t>
            </a:r>
            <a:r>
              <a:rPr lang="en-US" sz="1200" dirty="0" err="1"/>
              <a:t>Zizzammia</a:t>
            </a:r>
            <a:r>
              <a:rPr lang="en-US" sz="1200" dirty="0"/>
              <a:t>, 2021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0A2C1BC-F3E6-AA46-8B3B-D92AFA6814E6}"/>
              </a:ext>
            </a:extLst>
          </p:cNvPr>
          <p:cNvSpPr/>
          <p:nvPr/>
        </p:nvSpPr>
        <p:spPr>
          <a:xfrm>
            <a:off x="4915860" y="1850967"/>
            <a:ext cx="449516" cy="2169703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24543"/>
                      <a:gd name="connsiteY0" fmla="*/ 70759 h 1807029"/>
                      <a:gd name="connsiteX1" fmla="*/ 70759 w 424543"/>
                      <a:gd name="connsiteY1" fmla="*/ 0 h 1807029"/>
                      <a:gd name="connsiteX2" fmla="*/ 353784 w 424543"/>
                      <a:gd name="connsiteY2" fmla="*/ 0 h 1807029"/>
                      <a:gd name="connsiteX3" fmla="*/ 424543 w 424543"/>
                      <a:gd name="connsiteY3" fmla="*/ 70759 h 1807029"/>
                      <a:gd name="connsiteX4" fmla="*/ 424543 w 424543"/>
                      <a:gd name="connsiteY4" fmla="*/ 625929 h 1807029"/>
                      <a:gd name="connsiteX5" fmla="*/ 424543 w 424543"/>
                      <a:gd name="connsiteY5" fmla="*/ 1164445 h 1807029"/>
                      <a:gd name="connsiteX6" fmla="*/ 424543 w 424543"/>
                      <a:gd name="connsiteY6" fmla="*/ 1736270 h 1807029"/>
                      <a:gd name="connsiteX7" fmla="*/ 353784 w 424543"/>
                      <a:gd name="connsiteY7" fmla="*/ 1807029 h 1807029"/>
                      <a:gd name="connsiteX8" fmla="*/ 70759 w 424543"/>
                      <a:gd name="connsiteY8" fmla="*/ 1807029 h 1807029"/>
                      <a:gd name="connsiteX9" fmla="*/ 0 w 424543"/>
                      <a:gd name="connsiteY9" fmla="*/ 1736270 h 1807029"/>
                      <a:gd name="connsiteX10" fmla="*/ 0 w 424543"/>
                      <a:gd name="connsiteY10" fmla="*/ 1164445 h 1807029"/>
                      <a:gd name="connsiteX11" fmla="*/ 0 w 424543"/>
                      <a:gd name="connsiteY11" fmla="*/ 575964 h 1807029"/>
                      <a:gd name="connsiteX12" fmla="*/ 0 w 424543"/>
                      <a:gd name="connsiteY12" fmla="*/ 70759 h 18070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4543" h="1807029" extrusionOk="0">
                        <a:moveTo>
                          <a:pt x="0" y="70759"/>
                        </a:moveTo>
                        <a:cubicBezTo>
                          <a:pt x="-2124" y="30370"/>
                          <a:pt x="24156" y="2824"/>
                          <a:pt x="70759" y="0"/>
                        </a:cubicBezTo>
                        <a:cubicBezTo>
                          <a:pt x="152944" y="-13355"/>
                          <a:pt x="283908" y="24626"/>
                          <a:pt x="353784" y="0"/>
                        </a:cubicBezTo>
                        <a:cubicBezTo>
                          <a:pt x="388193" y="-3552"/>
                          <a:pt x="422666" y="35532"/>
                          <a:pt x="424543" y="70759"/>
                        </a:cubicBezTo>
                        <a:cubicBezTo>
                          <a:pt x="470996" y="229321"/>
                          <a:pt x="375860" y="389913"/>
                          <a:pt x="424543" y="625929"/>
                        </a:cubicBezTo>
                        <a:cubicBezTo>
                          <a:pt x="473226" y="861945"/>
                          <a:pt x="384575" y="897726"/>
                          <a:pt x="424543" y="1164445"/>
                        </a:cubicBezTo>
                        <a:cubicBezTo>
                          <a:pt x="464511" y="1431164"/>
                          <a:pt x="375338" y="1455886"/>
                          <a:pt x="424543" y="1736270"/>
                        </a:cubicBezTo>
                        <a:cubicBezTo>
                          <a:pt x="423597" y="1766327"/>
                          <a:pt x="391827" y="1808469"/>
                          <a:pt x="353784" y="1807029"/>
                        </a:cubicBezTo>
                        <a:cubicBezTo>
                          <a:pt x="215484" y="1811907"/>
                          <a:pt x="144571" y="1775800"/>
                          <a:pt x="70759" y="1807029"/>
                        </a:cubicBezTo>
                        <a:cubicBezTo>
                          <a:pt x="28007" y="1806819"/>
                          <a:pt x="3396" y="1766036"/>
                          <a:pt x="0" y="1736270"/>
                        </a:cubicBezTo>
                        <a:cubicBezTo>
                          <a:pt x="-20719" y="1481529"/>
                          <a:pt x="35482" y="1415564"/>
                          <a:pt x="0" y="1164445"/>
                        </a:cubicBezTo>
                        <a:cubicBezTo>
                          <a:pt x="-35482" y="913326"/>
                          <a:pt x="9623" y="768170"/>
                          <a:pt x="0" y="575964"/>
                        </a:cubicBezTo>
                        <a:cubicBezTo>
                          <a:pt x="-9623" y="383758"/>
                          <a:pt x="31071" y="228000"/>
                          <a:pt x="0" y="70759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4EFF2B-FF83-F548-A001-3C4DE43A3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54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3. Grants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C3D0F98-03E3-9447-87EF-C0158153275A}"/>
              </a:ext>
            </a:extLst>
          </p:cNvPr>
          <p:cNvSpPr txBox="1">
            <a:spLocks/>
          </p:cNvSpPr>
          <p:nvPr/>
        </p:nvSpPr>
        <p:spPr>
          <a:xfrm>
            <a:off x="88450" y="5938066"/>
            <a:ext cx="4827410" cy="554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sz="1200" b="1" i="1" dirty="0">
                <a:solidFill>
                  <a:srgbClr val="FF0000"/>
                </a:solidFill>
              </a:rPr>
              <a:t>Note that this was before August 2021 SRD CSG announcement</a:t>
            </a:r>
            <a:endParaRPr lang="en-US" sz="1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85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68C942F-5682-E04B-A797-6324193F8D8B}"/>
              </a:ext>
            </a:extLst>
          </p:cNvPr>
          <p:cNvSpPr/>
          <p:nvPr/>
        </p:nvSpPr>
        <p:spPr>
          <a:xfrm>
            <a:off x="7866529" y="5519056"/>
            <a:ext cx="4272964" cy="13389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11E99C-C5C9-9346-8D63-710EA5AF7180}"/>
              </a:ext>
            </a:extLst>
          </p:cNvPr>
          <p:cNvSpPr txBox="1">
            <a:spLocks/>
          </p:cNvSpPr>
          <p:nvPr/>
        </p:nvSpPr>
        <p:spPr>
          <a:xfrm>
            <a:off x="88450" y="6471331"/>
            <a:ext cx="3079294" cy="386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sz="1200" b="1" dirty="0"/>
              <a:t>Source</a:t>
            </a:r>
            <a:r>
              <a:rPr lang="en-US" sz="1200" dirty="0"/>
              <a:t>: Bassier, Budlender &amp; </a:t>
            </a:r>
            <a:r>
              <a:rPr lang="en-US" sz="1200" dirty="0" err="1"/>
              <a:t>Zizzammia</a:t>
            </a:r>
            <a:r>
              <a:rPr lang="en-US" sz="1200" dirty="0"/>
              <a:t>, 2021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4EFF2B-FF83-F548-A001-3C4DE43A3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54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3. Grants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D3BF6B-2B03-6040-871E-792BA88485D0}"/>
              </a:ext>
            </a:extLst>
          </p:cNvPr>
          <p:cNvSpPr txBox="1"/>
          <p:nvPr/>
        </p:nvSpPr>
        <p:spPr>
          <a:xfrm>
            <a:off x="847166" y="2413337"/>
            <a:ext cx="1992086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10% </a:t>
            </a:r>
          </a:p>
          <a:p>
            <a:r>
              <a:rPr lang="en-US" dirty="0"/>
              <a:t>of adult South Africans are in HH’s that ONLY receive a R350 SRD grant</a:t>
            </a:r>
          </a:p>
        </p:txBody>
      </p:sp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722030F2-0BC7-7241-8CA3-ADAD9D0D00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5666" b="6614"/>
          <a:stretch/>
        </p:blipFill>
        <p:spPr>
          <a:xfrm>
            <a:off x="1365838" y="1690688"/>
            <a:ext cx="12679571" cy="4973977"/>
          </a:xfr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4DA7CD5-387C-B04A-8C66-20C1FF9ECEF4}"/>
              </a:ext>
            </a:extLst>
          </p:cNvPr>
          <p:cNvCxnSpPr>
            <a:cxnSpLocks/>
          </p:cNvCxnSpPr>
          <p:nvPr/>
        </p:nvCxnSpPr>
        <p:spPr>
          <a:xfrm>
            <a:off x="2839252" y="3428999"/>
            <a:ext cx="2132798" cy="4767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E58B47C1-5BD9-7F45-A9D1-4A4F13CB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395" b="33694"/>
          <a:stretch/>
        </p:blipFill>
        <p:spPr>
          <a:xfrm>
            <a:off x="3422778" y="1168307"/>
            <a:ext cx="12679571" cy="52238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4331E85-40DE-DC46-A7D7-185AF7639564}"/>
              </a:ext>
            </a:extLst>
          </p:cNvPr>
          <p:cNvSpPr txBox="1">
            <a:spLocks/>
          </p:cNvSpPr>
          <p:nvPr/>
        </p:nvSpPr>
        <p:spPr>
          <a:xfrm>
            <a:off x="88450" y="5938066"/>
            <a:ext cx="4827410" cy="554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sz="1200" b="1" i="1" dirty="0">
                <a:solidFill>
                  <a:srgbClr val="FF0000"/>
                </a:solidFill>
              </a:rPr>
              <a:t>Note that this was before August 2021 SRD CSG announcement</a:t>
            </a:r>
            <a:endParaRPr lang="en-US" sz="1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7117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2">
            <a:extLst>
              <a:ext uri="{FF2B5EF4-FFF2-40B4-BE49-F238E27FC236}">
                <a16:creationId xmlns:a16="http://schemas.microsoft.com/office/drawing/2014/main" id="{DC93060C-D991-4C4A-8C23-17ECB93B69F8}"/>
              </a:ext>
            </a:extLst>
          </p:cNvPr>
          <p:cNvSpPr txBox="1"/>
          <p:nvPr/>
        </p:nvSpPr>
        <p:spPr>
          <a:xfrm>
            <a:off x="9448800" y="5308601"/>
            <a:ext cx="2518253" cy="1247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67"/>
              </a:lnSpc>
            </a:pPr>
            <a:r>
              <a:rPr lang="en-US" sz="16668" spc="-600" dirty="0">
                <a:solidFill>
                  <a:srgbClr val="7030A0">
                    <a:alpha val="69804"/>
                  </a:srgbClr>
                </a:solidFill>
                <a:latin typeface="Clear Sans Bold"/>
              </a:rPr>
              <a:t>03</a:t>
            </a:r>
          </a:p>
        </p:txBody>
      </p:sp>
      <p:sp>
        <p:nvSpPr>
          <p:cNvPr id="17" name="AutoShape 3">
            <a:extLst>
              <a:ext uri="{FF2B5EF4-FFF2-40B4-BE49-F238E27FC236}">
                <a16:creationId xmlns:a16="http://schemas.microsoft.com/office/drawing/2014/main" id="{32220998-38A5-D04F-BC1F-2D190001FA76}"/>
              </a:ext>
            </a:extLst>
          </p:cNvPr>
          <p:cNvSpPr/>
          <p:nvPr/>
        </p:nvSpPr>
        <p:spPr>
          <a:xfrm>
            <a:off x="0" y="0"/>
            <a:ext cx="8735393" cy="6858000"/>
          </a:xfrm>
          <a:prstGeom prst="rect">
            <a:avLst/>
          </a:prstGeom>
          <a:solidFill>
            <a:srgbClr val="EDEADA">
              <a:alpha val="35664"/>
            </a:srgbClr>
          </a:solidFill>
        </p:spPr>
        <p:txBody>
          <a:bodyPr/>
          <a:lstStyle/>
          <a:p>
            <a:endParaRPr lang="en-US" sz="1200" dirty="0"/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F4440A8E-3A36-7749-9D42-D9C1B191826A}"/>
              </a:ext>
            </a:extLst>
          </p:cNvPr>
          <p:cNvSpPr txBox="1"/>
          <p:nvPr/>
        </p:nvSpPr>
        <p:spPr>
          <a:xfrm>
            <a:off x="6464300" y="736600"/>
            <a:ext cx="5969000" cy="2831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9200" spc="119" dirty="0">
                <a:solidFill>
                  <a:srgbClr val="4D4A46"/>
                </a:solidFill>
                <a:latin typeface="Clear Sans Bold Bold"/>
              </a:rPr>
              <a:t>MENTAL HEALTH</a:t>
            </a:r>
            <a:endParaRPr lang="en-US" sz="5334" spc="119" dirty="0">
              <a:solidFill>
                <a:srgbClr val="4D4A46"/>
              </a:solidFill>
              <a:latin typeface="Clear Sans Bold Bold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FFCFD6D-5B49-C943-A304-7DD6A572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000" y="-1752600"/>
            <a:ext cx="12700000" cy="89785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783C3C-576E-A945-B918-5D6FF44EB78F}"/>
              </a:ext>
            </a:extLst>
          </p:cNvPr>
          <p:cNvSpPr txBox="1"/>
          <p:nvPr/>
        </p:nvSpPr>
        <p:spPr>
          <a:xfrm>
            <a:off x="109201" y="6487955"/>
            <a:ext cx="235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Slide: Debra Shepherd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177057" y="25401"/>
            <a:ext cx="7024855" cy="6985619"/>
          </a:xfrm>
          <a:prstGeom prst="rect">
            <a:avLst/>
          </a:prstGeom>
          <a:solidFill>
            <a:srgbClr val="E4D4C5">
              <a:alpha val="34902"/>
            </a:srgbClr>
          </a:solidFill>
          <a:ln>
            <a:noFill/>
          </a:ln>
        </p:spPr>
        <p:txBody>
          <a:bodyPr/>
          <a:lstStyle/>
          <a:p>
            <a:endParaRPr lang="en-US" sz="1200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87DA7AF-3F1C-3E42-B50C-4363E0AFF9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5146104"/>
              </p:ext>
            </p:extLst>
          </p:nvPr>
        </p:nvGraphicFramePr>
        <p:xfrm>
          <a:off x="5385500" y="1294878"/>
          <a:ext cx="6607969" cy="3964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78541F2-D49A-D14A-A295-C91A505E60A8}"/>
              </a:ext>
            </a:extLst>
          </p:cNvPr>
          <p:cNvSpPr txBox="1"/>
          <p:nvPr/>
        </p:nvSpPr>
        <p:spPr>
          <a:xfrm>
            <a:off x="5385499" y="6282915"/>
            <a:ext cx="4280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Hunt et al (2021) using NIDS-CRAM Waves 2, 3 and 5 data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7E2CC9-3C1B-4B4C-A882-48346DFA1DDC}"/>
              </a:ext>
            </a:extLst>
          </p:cNvPr>
          <p:cNvSpPr txBox="1"/>
          <p:nvPr/>
        </p:nvSpPr>
        <p:spPr>
          <a:xfrm>
            <a:off x="5638800" y="678134"/>
            <a:ext cx="6120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Figure 10: Population of people affected by depressed mood at single time points compared to population ever affected by depressed mood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A851C13E-3F4F-B34A-A77B-D92D85B33B96}"/>
              </a:ext>
            </a:extLst>
          </p:cNvPr>
          <p:cNvSpPr txBox="1"/>
          <p:nvPr/>
        </p:nvSpPr>
        <p:spPr>
          <a:xfrm>
            <a:off x="448607" y="939828"/>
            <a:ext cx="4123393" cy="19849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00"/>
              </a:lnSpc>
            </a:pPr>
            <a:r>
              <a:rPr lang="en-US" sz="2000" spc="200" dirty="0">
                <a:solidFill>
                  <a:srgbClr val="4D4A46"/>
                </a:solidFill>
                <a:latin typeface="Clear Sans Regular Bold"/>
              </a:rPr>
              <a:t>NEARLY ONE THIRD OF RESPONDENTS HAD DEPRESSED MOOD IN EITHER WAVES 3 OR 5 OF NIDS-CRAM </a:t>
            </a:r>
            <a:r>
              <a:rPr lang="en-US" sz="1867" spc="100" dirty="0">
                <a:solidFill>
                  <a:srgbClr val="4D4A46"/>
                </a:solidFill>
                <a:latin typeface="Clear Sans Thin"/>
              </a:rPr>
              <a:t>(increase from Wave 2)</a:t>
            </a:r>
          </a:p>
          <a:p>
            <a:pPr>
              <a:lnSpc>
                <a:spcPts val="2600"/>
              </a:lnSpc>
            </a:pPr>
            <a:endParaRPr lang="en-US" sz="2000" spc="200" dirty="0">
              <a:solidFill>
                <a:srgbClr val="4D4A46"/>
              </a:solidFill>
              <a:latin typeface="Clear Sans Regular Bold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CFFF54-FCC7-9F4B-B60D-03C4D1B722FA}"/>
              </a:ext>
            </a:extLst>
          </p:cNvPr>
          <p:cNvSpPr/>
          <p:nvPr/>
        </p:nvSpPr>
        <p:spPr>
          <a:xfrm>
            <a:off x="10769600" y="1294877"/>
            <a:ext cx="1223868" cy="4318523"/>
          </a:xfrm>
          <a:prstGeom prst="rect">
            <a:avLst/>
          </a:prstGeom>
          <a:solidFill>
            <a:srgbClr val="F7EF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87C7D4-04F1-8441-81F9-B726CE39803E}"/>
              </a:ext>
            </a:extLst>
          </p:cNvPr>
          <p:cNvSpPr txBox="1"/>
          <p:nvPr/>
        </p:nvSpPr>
        <p:spPr>
          <a:xfrm>
            <a:off x="109201" y="6487955"/>
            <a:ext cx="235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Slide: Debra Shepherd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177057" y="25401"/>
            <a:ext cx="7024855" cy="6985619"/>
          </a:xfrm>
          <a:prstGeom prst="rect">
            <a:avLst/>
          </a:prstGeom>
          <a:solidFill>
            <a:srgbClr val="E4D4C5">
              <a:alpha val="34902"/>
            </a:srgbClr>
          </a:solidFill>
        </p:spPr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87DA7AF-3F1C-3E42-B50C-4363E0AFF9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4563808"/>
              </p:ext>
            </p:extLst>
          </p:nvPr>
        </p:nvGraphicFramePr>
        <p:xfrm>
          <a:off x="5385500" y="1294878"/>
          <a:ext cx="6607969" cy="3964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78541F2-D49A-D14A-A295-C91A505E60A8}"/>
              </a:ext>
            </a:extLst>
          </p:cNvPr>
          <p:cNvSpPr txBox="1"/>
          <p:nvPr/>
        </p:nvSpPr>
        <p:spPr>
          <a:xfrm>
            <a:off x="5385499" y="6282915"/>
            <a:ext cx="4280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Hunt et al (2021) using NIDS-CRAM Waves 2, 3 and 5 data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7E2CC9-3C1B-4B4C-A882-48346DFA1DDC}"/>
              </a:ext>
            </a:extLst>
          </p:cNvPr>
          <p:cNvSpPr txBox="1"/>
          <p:nvPr/>
        </p:nvSpPr>
        <p:spPr>
          <a:xfrm>
            <a:off x="5638800" y="678134"/>
            <a:ext cx="6120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Figure 10: Population of people affected by depressed mood at single time points compared to population ever affected by depressed mood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A851C13E-3F4F-B34A-A77B-D92D85B33B96}"/>
              </a:ext>
            </a:extLst>
          </p:cNvPr>
          <p:cNvSpPr txBox="1"/>
          <p:nvPr/>
        </p:nvSpPr>
        <p:spPr>
          <a:xfrm>
            <a:off x="448607" y="939828"/>
            <a:ext cx="4123393" cy="19849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00"/>
              </a:lnSpc>
            </a:pPr>
            <a:r>
              <a:rPr lang="en-US" sz="2000" spc="200" dirty="0">
                <a:solidFill>
                  <a:srgbClr val="4D4A46"/>
                </a:solidFill>
                <a:latin typeface="Clear Sans Regular Bold"/>
              </a:rPr>
              <a:t>NEARLY ONE THIRD OF RESPONDENTS HAD DEPRESSED MOOD IN EITHER WAVES 3 OR 5 OF NIDS-CRAM </a:t>
            </a:r>
            <a:r>
              <a:rPr lang="en-US" sz="1867" spc="100" dirty="0">
                <a:solidFill>
                  <a:srgbClr val="4D4A46"/>
                </a:solidFill>
                <a:latin typeface="Clear Sans Thin"/>
              </a:rPr>
              <a:t>(increase from Wave 2)</a:t>
            </a:r>
          </a:p>
          <a:p>
            <a:pPr>
              <a:lnSpc>
                <a:spcPts val="2600"/>
              </a:lnSpc>
            </a:pPr>
            <a:endParaRPr lang="en-US" sz="2000" spc="200" dirty="0">
              <a:solidFill>
                <a:srgbClr val="4D4A46"/>
              </a:solidFill>
              <a:latin typeface="Clear Sans Regular Bold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D2BB9F-51F6-4545-AAD1-B672241233E7}"/>
              </a:ext>
            </a:extLst>
          </p:cNvPr>
          <p:cNvSpPr/>
          <p:nvPr/>
        </p:nvSpPr>
        <p:spPr>
          <a:xfrm>
            <a:off x="448607" y="2820685"/>
            <a:ext cx="4123393" cy="1743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2000" spc="100" dirty="0">
                <a:solidFill>
                  <a:srgbClr val="4D4A46"/>
                </a:solidFill>
                <a:latin typeface="Clear Sans Thin"/>
              </a:rPr>
              <a:t>Half (53%) of respondents screened positive for depressed mood in at least one of these three time periods. </a:t>
            </a:r>
          </a:p>
          <a:p>
            <a:pPr>
              <a:lnSpc>
                <a:spcPts val="2600"/>
              </a:lnSpc>
            </a:pPr>
            <a:endParaRPr lang="en-US" sz="2000" spc="100" dirty="0">
              <a:solidFill>
                <a:srgbClr val="4D4A46"/>
              </a:solidFill>
              <a:latin typeface="Clear Sans Thin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ADBE03-6D3A-1C45-889A-CCD68E7AADCA}"/>
              </a:ext>
            </a:extLst>
          </p:cNvPr>
          <p:cNvSpPr txBox="1"/>
          <p:nvPr/>
        </p:nvSpPr>
        <p:spPr>
          <a:xfrm>
            <a:off x="109201" y="6487955"/>
            <a:ext cx="235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Slide: Debra Shepherd</a:t>
            </a:r>
          </a:p>
        </p:txBody>
      </p:sp>
    </p:spTree>
    <p:extLst>
      <p:ext uri="{BB962C8B-B14F-4D97-AF65-F5344CB8AC3E}">
        <p14:creationId xmlns:p14="http://schemas.microsoft.com/office/powerpoint/2010/main" val="36432573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" y="-5575"/>
            <a:ext cx="2969861" cy="6985619"/>
          </a:xfrm>
          <a:prstGeom prst="rect">
            <a:avLst/>
          </a:prstGeom>
          <a:solidFill>
            <a:srgbClr val="E4D4C5">
              <a:alpha val="34902"/>
            </a:srgbClr>
          </a:solid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8541F2-D49A-D14A-A295-C91A505E60A8}"/>
              </a:ext>
            </a:extLst>
          </p:cNvPr>
          <p:cNvSpPr txBox="1"/>
          <p:nvPr/>
        </p:nvSpPr>
        <p:spPr>
          <a:xfrm>
            <a:off x="3085950" y="6146628"/>
            <a:ext cx="5397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Shepherd and </a:t>
            </a:r>
            <a:r>
              <a:rPr lang="en-US" sz="1200" dirty="0" err="1"/>
              <a:t>Mohohlwane</a:t>
            </a:r>
            <a:r>
              <a:rPr lang="en-US" sz="1200" dirty="0"/>
              <a:t> (2021) using NIDS-CRAM Waves 2, 3 and 5 data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7E2CC9-3C1B-4B4C-A882-48346DFA1DDC}"/>
              </a:ext>
            </a:extLst>
          </p:cNvPr>
          <p:cNvSpPr txBox="1"/>
          <p:nvPr/>
        </p:nvSpPr>
        <p:spPr>
          <a:xfrm>
            <a:off x="3085950" y="1083302"/>
            <a:ext cx="8837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Figure 10: Rate of adult depressive mood by household food insecurity in July 2020 (), November 2020, and April 2021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A851C13E-3F4F-B34A-A77B-D92D85B33B96}"/>
              </a:ext>
            </a:extLst>
          </p:cNvPr>
          <p:cNvSpPr txBox="1"/>
          <p:nvPr/>
        </p:nvSpPr>
        <p:spPr>
          <a:xfrm>
            <a:off x="254780" y="479915"/>
            <a:ext cx="2590021" cy="29851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00"/>
              </a:lnSpc>
            </a:pPr>
            <a:r>
              <a:rPr lang="en-US" sz="2000" spc="200" dirty="0">
                <a:solidFill>
                  <a:srgbClr val="4D4A46"/>
                </a:solidFill>
                <a:latin typeface="Clear Sans Regular Bold"/>
              </a:rPr>
              <a:t>40% OF ADULTS LIVING WITH CHILDREN IN FOOD INSECURE HOUSEHOLDS SHOW SIGNS OF DEPRESSED MOOD IN APRIL 2021. </a:t>
            </a:r>
            <a:endParaRPr lang="en-US" sz="1867" spc="100" dirty="0">
              <a:solidFill>
                <a:srgbClr val="4D4A46"/>
              </a:solidFill>
              <a:latin typeface="Clear Sans Thin"/>
            </a:endParaRPr>
          </a:p>
          <a:p>
            <a:pPr>
              <a:lnSpc>
                <a:spcPts val="2600"/>
              </a:lnSpc>
            </a:pPr>
            <a:endParaRPr lang="en-US" sz="2000" spc="200" dirty="0">
              <a:solidFill>
                <a:srgbClr val="4D4A46"/>
              </a:solidFill>
              <a:latin typeface="Clear Sans Regular Bold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D2BB9F-51F6-4545-AAD1-B672241233E7}"/>
              </a:ext>
            </a:extLst>
          </p:cNvPr>
          <p:cNvSpPr/>
          <p:nvPr/>
        </p:nvSpPr>
        <p:spPr>
          <a:xfrm>
            <a:off x="180938" y="3429000"/>
            <a:ext cx="2663862" cy="207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2000" spc="100" dirty="0">
                <a:solidFill>
                  <a:srgbClr val="4D4A46"/>
                </a:solidFill>
                <a:latin typeface="Clear Sans Thin"/>
              </a:rPr>
              <a:t>This is compared to 26% amongst those living with children in food secure households.</a:t>
            </a:r>
          </a:p>
          <a:p>
            <a:pPr>
              <a:lnSpc>
                <a:spcPts val="2600"/>
              </a:lnSpc>
            </a:pPr>
            <a:endParaRPr lang="en-US" sz="2000" spc="100" dirty="0">
              <a:solidFill>
                <a:srgbClr val="4D4A46"/>
              </a:solidFill>
              <a:latin typeface="Clear Sans Thin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5A04C9F-7919-DF45-91DB-4AC0ADAC4B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9862" y="1456959"/>
            <a:ext cx="9144000" cy="41148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B7A922-9C85-5548-AE1E-940368920903}"/>
              </a:ext>
            </a:extLst>
          </p:cNvPr>
          <p:cNvSpPr/>
          <p:nvPr/>
        </p:nvSpPr>
        <p:spPr>
          <a:xfrm>
            <a:off x="6350000" y="3115994"/>
            <a:ext cx="304800" cy="1735406"/>
          </a:xfrm>
          <a:prstGeom prst="rect">
            <a:avLst/>
          </a:prstGeom>
          <a:noFill/>
          <a:ln w="476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BD4D7B-5058-6F41-96E7-1333F358CBC0}"/>
              </a:ext>
            </a:extLst>
          </p:cNvPr>
          <p:cNvSpPr/>
          <p:nvPr/>
        </p:nvSpPr>
        <p:spPr>
          <a:xfrm>
            <a:off x="8026400" y="4089400"/>
            <a:ext cx="304800" cy="762000"/>
          </a:xfrm>
          <a:prstGeom prst="rect">
            <a:avLst/>
          </a:prstGeom>
          <a:noFill/>
          <a:ln w="476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047394-99F4-FF44-8FFF-9A9F1F5CFBDC}"/>
              </a:ext>
            </a:extLst>
          </p:cNvPr>
          <p:cNvSpPr txBox="1"/>
          <p:nvPr/>
        </p:nvSpPr>
        <p:spPr>
          <a:xfrm>
            <a:off x="109201" y="6487955"/>
            <a:ext cx="235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Slide: Debra Shepherd</a:t>
            </a:r>
          </a:p>
        </p:txBody>
      </p:sp>
    </p:spTree>
    <p:extLst>
      <p:ext uri="{BB962C8B-B14F-4D97-AF65-F5344CB8AC3E}">
        <p14:creationId xmlns:p14="http://schemas.microsoft.com/office/powerpoint/2010/main" val="250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" y="-5575"/>
            <a:ext cx="2969861" cy="6985619"/>
          </a:xfrm>
          <a:prstGeom prst="rect">
            <a:avLst/>
          </a:prstGeom>
          <a:solidFill>
            <a:srgbClr val="E4D4C5">
              <a:alpha val="34902"/>
            </a:srgbClr>
          </a:solid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8541F2-D49A-D14A-A295-C91A505E60A8}"/>
              </a:ext>
            </a:extLst>
          </p:cNvPr>
          <p:cNvSpPr txBox="1"/>
          <p:nvPr/>
        </p:nvSpPr>
        <p:spPr>
          <a:xfrm>
            <a:off x="3085950" y="6146628"/>
            <a:ext cx="5397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Shepherd and </a:t>
            </a:r>
            <a:r>
              <a:rPr lang="en-US" sz="1200" dirty="0" err="1"/>
              <a:t>Mohohlwane</a:t>
            </a:r>
            <a:r>
              <a:rPr lang="en-US" sz="1200" dirty="0"/>
              <a:t> (2021) using NIDS-CRAM Waves 2, 3 and 5 data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7E2CC9-3C1B-4B4C-A882-48346DFA1DDC}"/>
              </a:ext>
            </a:extLst>
          </p:cNvPr>
          <p:cNvSpPr txBox="1"/>
          <p:nvPr/>
        </p:nvSpPr>
        <p:spPr>
          <a:xfrm>
            <a:off x="3085950" y="1083302"/>
            <a:ext cx="8837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Figure 10: Rate of adult depressive mood by household food insecurity in July 2020 (), November 2020, and April 2021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A851C13E-3F4F-B34A-A77B-D92D85B33B96}"/>
              </a:ext>
            </a:extLst>
          </p:cNvPr>
          <p:cNvSpPr txBox="1"/>
          <p:nvPr/>
        </p:nvSpPr>
        <p:spPr>
          <a:xfrm>
            <a:off x="217858" y="489133"/>
            <a:ext cx="2590021" cy="3318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00"/>
              </a:lnSpc>
            </a:pPr>
            <a:r>
              <a:rPr lang="en-US" sz="2000" spc="200" dirty="0">
                <a:solidFill>
                  <a:srgbClr val="4D4A46"/>
                </a:solidFill>
                <a:latin typeface="Clear Sans Regular Bold"/>
              </a:rPr>
              <a:t>THIS PROPORTION RISES TO 51% WHEN WE CONSIDER FOOD INSECURE HOUSEHOLDS THAT REPORT LACK OF CHILD ACCESS TO FOOD AT SCHOOL. </a:t>
            </a:r>
          </a:p>
          <a:p>
            <a:pPr>
              <a:lnSpc>
                <a:spcPts val="2600"/>
              </a:lnSpc>
            </a:pPr>
            <a:endParaRPr lang="en-US" sz="1867" spc="100" dirty="0">
              <a:solidFill>
                <a:srgbClr val="4D4A46"/>
              </a:solidFill>
              <a:latin typeface="Clear Sans Thin"/>
            </a:endParaRPr>
          </a:p>
          <a:p>
            <a:pPr>
              <a:lnSpc>
                <a:spcPts val="2600"/>
              </a:lnSpc>
            </a:pPr>
            <a:endParaRPr lang="en-US" sz="2000" spc="200" dirty="0">
              <a:solidFill>
                <a:srgbClr val="4D4A46"/>
              </a:solidFill>
              <a:latin typeface="Clear Sans Regular Bold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5A04C9F-7919-DF45-91DB-4AC0ADAC4B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9862" y="1456959"/>
            <a:ext cx="9144000" cy="41148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B7A922-9C85-5548-AE1E-940368920903}"/>
              </a:ext>
            </a:extLst>
          </p:cNvPr>
          <p:cNvSpPr/>
          <p:nvPr/>
        </p:nvSpPr>
        <p:spPr>
          <a:xfrm>
            <a:off x="6350000" y="3115994"/>
            <a:ext cx="304800" cy="1735406"/>
          </a:xfrm>
          <a:prstGeom prst="rect">
            <a:avLst/>
          </a:prstGeom>
          <a:noFill/>
          <a:ln w="476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BD4D7B-5058-6F41-96E7-1333F358CBC0}"/>
              </a:ext>
            </a:extLst>
          </p:cNvPr>
          <p:cNvSpPr/>
          <p:nvPr/>
        </p:nvSpPr>
        <p:spPr>
          <a:xfrm>
            <a:off x="8026400" y="4089400"/>
            <a:ext cx="304800" cy="762000"/>
          </a:xfrm>
          <a:prstGeom prst="rect">
            <a:avLst/>
          </a:prstGeom>
          <a:noFill/>
          <a:ln w="476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C89825-CC17-6944-9A6F-0A486BEF194E}"/>
              </a:ext>
            </a:extLst>
          </p:cNvPr>
          <p:cNvSpPr/>
          <p:nvPr/>
        </p:nvSpPr>
        <p:spPr>
          <a:xfrm>
            <a:off x="9702800" y="2334267"/>
            <a:ext cx="332138" cy="2517133"/>
          </a:xfrm>
          <a:prstGeom prst="rect">
            <a:avLst/>
          </a:prstGeom>
          <a:noFill/>
          <a:ln w="476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1532187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655ED3-0CBA-5F4F-9EEB-177167E85B07}"/>
              </a:ext>
            </a:extLst>
          </p:cNvPr>
          <p:cNvSpPr txBox="1"/>
          <p:nvPr/>
        </p:nvSpPr>
        <p:spPr>
          <a:xfrm>
            <a:off x="418137" y="2484839"/>
            <a:ext cx="3400552" cy="2540245"/>
          </a:xfrm>
          <a:prstGeom prst="rect">
            <a:avLst/>
          </a:prstGeom>
          <a:solidFill>
            <a:srgbClr val="531B84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sz="2400" b="1" dirty="0">
                <a:solidFill>
                  <a:schemeClr val="bg1"/>
                </a:solidFill>
              </a:rPr>
              <a:t>ECD attendance has recovered remarkably to 36% in April/May 2021. </a:t>
            </a:r>
            <a:r>
              <a:rPr lang="en-ZA" dirty="0">
                <a:solidFill>
                  <a:schemeClr val="bg1"/>
                </a:solidFill>
              </a:rPr>
              <a:t>This is very close to pre-pandemic levels (39% in Feb 2021)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7DAB280-4D99-D74B-BE69-C0F563A5293C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531B84"/>
                </a:solidFill>
                <a:latin typeface="Helvetica" pitchFamily="2" charset="0"/>
              </a:rPr>
              <a:t>ECD</a:t>
            </a:r>
          </a:p>
        </p:txBody>
      </p:sp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5F1DC8DB-7059-1746-91E8-5DC6CA808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0680" y="2305509"/>
            <a:ext cx="8111319" cy="452186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EE53BA6-76A4-CC4B-BDF4-2E605EE232F7}"/>
              </a:ext>
            </a:extLst>
          </p:cNvPr>
          <p:cNvSpPr/>
          <p:nvPr/>
        </p:nvSpPr>
        <p:spPr>
          <a:xfrm>
            <a:off x="10904561" y="2579426"/>
            <a:ext cx="723332" cy="2251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60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low confidence">
            <a:extLst>
              <a:ext uri="{FF2B5EF4-FFF2-40B4-BE49-F238E27FC236}">
                <a16:creationId xmlns:a16="http://schemas.microsoft.com/office/drawing/2014/main" id="{977C4C07-3497-A64E-ABD7-9116C5B205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13704"/>
          <a:stretch/>
        </p:blipFill>
        <p:spPr>
          <a:xfrm>
            <a:off x="4523488" y="406400"/>
            <a:ext cx="3145023" cy="27140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6CEBFA-7C02-B348-A37B-4099E855920C}"/>
              </a:ext>
            </a:extLst>
          </p:cNvPr>
          <p:cNvSpPr txBox="1"/>
          <p:nvPr/>
        </p:nvSpPr>
        <p:spPr>
          <a:xfrm>
            <a:off x="1727200" y="3618008"/>
            <a:ext cx="8496300" cy="1124473"/>
          </a:xfrm>
          <a:prstGeom prst="rect">
            <a:avLst/>
          </a:prstGeom>
          <a:solidFill>
            <a:srgbClr val="531B84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Helvetica" pitchFamily="2" charset="0"/>
              </a:rPr>
              <a:t>Vaccination in South Africa</a:t>
            </a:r>
            <a:endParaRPr lang="en-US" sz="28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5297AB-87F0-9C48-8913-DED54C6D554A}"/>
              </a:ext>
            </a:extLst>
          </p:cNvPr>
          <p:cNvSpPr/>
          <p:nvPr/>
        </p:nvSpPr>
        <p:spPr>
          <a:xfrm>
            <a:off x="7668511" y="5511800"/>
            <a:ext cx="4523489" cy="134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B56973-41DC-AC44-AE2B-5D4830BF8326}"/>
              </a:ext>
            </a:extLst>
          </p:cNvPr>
          <p:cNvSpPr txBox="1"/>
          <p:nvPr/>
        </p:nvSpPr>
        <p:spPr>
          <a:xfrm>
            <a:off x="2273952" y="5240051"/>
            <a:ext cx="77714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(1) The binding constraint to economic recovery in SA is the vaccination rate. </a:t>
            </a:r>
          </a:p>
          <a:p>
            <a:endParaRPr lang="en-US" dirty="0"/>
          </a:p>
          <a:p>
            <a:r>
              <a:rPr lang="en-US" dirty="0"/>
              <a:t>(2) The binding constraint to the vaccination rate is not vaccinating on weekends.</a:t>
            </a:r>
          </a:p>
        </p:txBody>
      </p:sp>
    </p:spTree>
    <p:extLst>
      <p:ext uri="{BB962C8B-B14F-4D97-AF65-F5344CB8AC3E}">
        <p14:creationId xmlns:p14="http://schemas.microsoft.com/office/powerpoint/2010/main" val="33501412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D2412275-9541-DD48-85DC-CDE627DD5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864" y="559433"/>
            <a:ext cx="9481136" cy="606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A6B7154-35F6-E945-9670-6526C3DA8D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21244279">
            <a:off x="215632" y="438672"/>
            <a:ext cx="4147938" cy="1642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B8EA525-1B25-F744-9775-BB856CC28EC0}"/>
              </a:ext>
            </a:extLst>
          </p:cNvPr>
          <p:cNvCxnSpPr>
            <a:cxnSpLocks/>
          </p:cNvCxnSpPr>
          <p:nvPr/>
        </p:nvCxnSpPr>
        <p:spPr>
          <a:xfrm flipV="1">
            <a:off x="7892832" y="1821317"/>
            <a:ext cx="0" cy="4015631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6883639-6F86-1848-A814-2511E6B651D5}"/>
              </a:ext>
            </a:extLst>
          </p:cNvPr>
          <p:cNvSpPr txBox="1"/>
          <p:nvPr/>
        </p:nvSpPr>
        <p:spPr>
          <a:xfrm>
            <a:off x="6812812" y="1509711"/>
            <a:ext cx="1221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0000"/>
                </a:solidFill>
              </a:rPr>
              <a:t>Announcement that vaccinations on weekends will commence  1Aug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C72F61-68BA-2546-845A-AE1FCD009E14}"/>
              </a:ext>
            </a:extLst>
          </p:cNvPr>
          <p:cNvSpPr txBox="1"/>
          <p:nvPr/>
        </p:nvSpPr>
        <p:spPr>
          <a:xfrm>
            <a:off x="9064414" y="1371212"/>
            <a:ext cx="122113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0000"/>
                </a:solidFill>
              </a:rPr>
              <a:t>On Sunday 1 August only 22,601 vaccines administered (13% of regular weekday, 180,000)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06CB4F-35B1-824C-9CDE-9AB7A71BA9CF}"/>
              </a:ext>
            </a:extLst>
          </p:cNvPr>
          <p:cNvSpPr/>
          <p:nvPr/>
        </p:nvSpPr>
        <p:spPr>
          <a:xfrm>
            <a:off x="7997371" y="1117296"/>
            <a:ext cx="3686629" cy="4719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26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CEB39AC-9F41-BC42-940F-0FE8C889E37F}"/>
              </a:ext>
            </a:extLst>
          </p:cNvPr>
          <p:cNvSpPr/>
          <p:nvPr/>
        </p:nvSpPr>
        <p:spPr>
          <a:xfrm>
            <a:off x="7397087" y="5268036"/>
            <a:ext cx="4794913" cy="1589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79ED0-43EA-CF4B-B73D-3EA198095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18445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Helvetica" pitchFamily="2" charset="0"/>
              </a:rPr>
              <a:t>No reason why only nurses should be able to administer vaccines. </a:t>
            </a:r>
          </a:p>
          <a:p>
            <a:pPr lvl="1">
              <a:lnSpc>
                <a:spcPct val="100000"/>
              </a:lnSpc>
            </a:pPr>
            <a:r>
              <a:rPr lang="en-US" sz="1400" dirty="0">
                <a:latin typeface="Helvetica" pitchFamily="2" charset="0"/>
              </a:rPr>
              <a:t>US Army vaccinated over 1-million people: In Feb 2021 US passed the Public Readiness and Emergency Preparedness Act (PREP) for Medical Countermeasures Against COVID-19 limiting the liability of military personnel and allowing them to administer vaccines.</a:t>
            </a:r>
          </a:p>
          <a:p>
            <a:pPr lvl="1"/>
            <a:endParaRPr lang="en-US" sz="1400" dirty="0">
              <a:latin typeface="Helvetica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Helvetica" pitchFamily="2" charset="0"/>
              </a:rPr>
              <a:t>HPCSA must comply – it’s a disaster</a:t>
            </a:r>
            <a:endParaRPr lang="en-US" sz="1400" dirty="0">
              <a:latin typeface="Helvetica" pitchFamily="2" charset="0"/>
            </a:endParaRPr>
          </a:p>
          <a:p>
            <a:pPr lvl="1">
              <a:lnSpc>
                <a:spcPct val="100000"/>
              </a:lnSpc>
            </a:pPr>
            <a:r>
              <a:rPr lang="en-US" sz="1400" dirty="0">
                <a:latin typeface="Helvetica" pitchFamily="2" charset="0"/>
              </a:rPr>
              <a:t>If the Health Professions Council of SA (HPCSA) is obstinate that only nurses can administer injections they should be summoned to parliament. </a:t>
            </a:r>
          </a:p>
          <a:p>
            <a:pPr lvl="1">
              <a:lnSpc>
                <a:spcPct val="100000"/>
              </a:lnSpc>
            </a:pPr>
            <a:r>
              <a:rPr lang="en-US" sz="1400" dirty="0">
                <a:latin typeface="Helvetica" pitchFamily="2" charset="0"/>
              </a:rPr>
              <a:t>Even if funds are released to pay nurses for overtime, people cannot work 8am to 8pm Monday-Sunday for 6-months. </a:t>
            </a:r>
          </a:p>
          <a:p>
            <a:pPr lvl="1">
              <a:lnSpc>
                <a:spcPct val="100000"/>
              </a:lnSpc>
            </a:pPr>
            <a:r>
              <a:rPr lang="en-US" sz="1400" dirty="0">
                <a:latin typeface="Helvetica" pitchFamily="2" charset="0"/>
              </a:rPr>
              <a:t>SA has 70,000 Community Health Workers who can be trained and supervised by registered nurses at large sites (CTICC) with medical oversight.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1C3F0B-6C3F-614B-BCD9-35829881F2A8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90507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531B84"/>
                </a:solidFill>
                <a:latin typeface="Helvetica" pitchFamily="2" charset="0"/>
              </a:rPr>
              <a:t>Vaccines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C567A94-A688-0847-88F6-85B21B755014}"/>
              </a:ext>
            </a:extLst>
          </p:cNvPr>
          <p:cNvGrpSpPr/>
          <p:nvPr/>
        </p:nvGrpSpPr>
        <p:grpSpPr>
          <a:xfrm>
            <a:off x="9122129" y="122389"/>
            <a:ext cx="2774708" cy="6476293"/>
            <a:chOff x="9122129" y="122389"/>
            <a:chExt cx="2774708" cy="6476293"/>
          </a:xfrm>
        </p:grpSpPr>
        <p:pic>
          <p:nvPicPr>
            <p:cNvPr id="6" name="Picture 5" descr="Text&#10;&#10;Description automatically generated">
              <a:extLst>
                <a:ext uri="{FF2B5EF4-FFF2-40B4-BE49-F238E27FC236}">
                  <a16:creationId xmlns:a16="http://schemas.microsoft.com/office/drawing/2014/main" id="{660A5BCB-186B-1C44-9E04-A43B8E06B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22129" y="122389"/>
              <a:ext cx="2774708" cy="493281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65AF2D8-1C68-DB47-A38A-C3F22048A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22129" y="5055204"/>
              <a:ext cx="2771960" cy="1543478"/>
            </a:xfrm>
            <a:prstGeom prst="rect">
              <a:avLst/>
            </a:prstGeom>
          </p:spPr>
        </p:pic>
      </p:grpSp>
      <p:pic>
        <p:nvPicPr>
          <p:cNvPr id="1028" name="Picture 4" descr="Home - HPCSA">
            <a:extLst>
              <a:ext uri="{FF2B5EF4-FFF2-40B4-BE49-F238E27FC236}">
                <a16:creationId xmlns:a16="http://schemas.microsoft.com/office/drawing/2014/main" id="{1282A151-9D04-144C-9383-7C929D917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326" y="5992874"/>
            <a:ext cx="1637620" cy="76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85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FB653-7EBC-5E41-B981-4CB638726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COVID-19 is crowding out attention on critical medium and long-term trends. For example wave of teacher retirements coming in the next 5 years…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24D7D41-857B-D541-8782-A56A4AE36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179992" y="2236326"/>
            <a:ext cx="5189849" cy="3453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text, person, screenshot&#10;&#10;Description automatically generated">
            <a:extLst>
              <a:ext uri="{FF2B5EF4-FFF2-40B4-BE49-F238E27FC236}">
                <a16:creationId xmlns:a16="http://schemas.microsoft.com/office/drawing/2014/main" id="{4B966888-6084-2848-ABD8-5176AC8D9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645" y="1986050"/>
            <a:ext cx="6252362" cy="3704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2A3161-07BE-004F-9037-F47C94179E98}"/>
              </a:ext>
            </a:extLst>
          </p:cNvPr>
          <p:cNvSpPr txBox="1"/>
          <p:nvPr/>
        </p:nvSpPr>
        <p:spPr>
          <a:xfrm>
            <a:off x="838200" y="6051294"/>
            <a:ext cx="2936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(Spaull &amp; Van der Berg, 2020)</a:t>
            </a:r>
          </a:p>
        </p:txBody>
      </p:sp>
    </p:spTree>
    <p:extLst>
      <p:ext uri="{BB962C8B-B14F-4D97-AF65-F5344CB8AC3E}">
        <p14:creationId xmlns:p14="http://schemas.microsoft.com/office/powerpoint/2010/main" val="38102377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Q&amp;amp;A - STM – Sea Traffic Management">
            <a:extLst>
              <a:ext uri="{FF2B5EF4-FFF2-40B4-BE49-F238E27FC236}">
                <a16:creationId xmlns:a16="http://schemas.microsoft.com/office/drawing/2014/main" id="{8E4C26CC-B866-484E-A29F-8C4FAA57A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273050"/>
            <a:ext cx="9779000" cy="631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1583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Photobucket">
            <a:extLst>
              <a:ext uri="{FF2B5EF4-FFF2-40B4-BE49-F238E27FC236}">
                <a16:creationId xmlns:a16="http://schemas.microsoft.com/office/drawing/2014/main" id="{FCB40CDC-9008-6B42-A472-A925FC2FB5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8"/>
          <a:stretch/>
        </p:blipFill>
        <p:spPr bwMode="auto">
          <a:xfrm>
            <a:off x="1155700" y="1651000"/>
            <a:ext cx="9880600" cy="3295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49873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655ED3-0CBA-5F4F-9EEB-177167E85B07}"/>
              </a:ext>
            </a:extLst>
          </p:cNvPr>
          <p:cNvSpPr txBox="1"/>
          <p:nvPr/>
        </p:nvSpPr>
        <p:spPr>
          <a:xfrm>
            <a:off x="413982" y="2576785"/>
            <a:ext cx="3601913" cy="2632578"/>
          </a:xfrm>
          <a:prstGeom prst="rect">
            <a:avLst/>
          </a:prstGeom>
          <a:solidFill>
            <a:srgbClr val="531B84">
              <a:alpha val="78039"/>
            </a:srgbClr>
          </a:solidFill>
        </p:spPr>
        <p:txBody>
          <a:bodyPr wrap="square" lIns="251999" tIns="251999" rIns="251999" bIns="251999" rtlCol="0">
            <a:spAutoFit/>
          </a:bodyPr>
          <a:lstStyle/>
          <a:p>
            <a:r>
              <a:rPr lang="en-ZA" sz="2000" dirty="0">
                <a:solidFill>
                  <a:schemeClr val="bg1"/>
                </a:solidFill>
                <a:latin typeface="Helvetica" pitchFamily="2" charset="0"/>
              </a:rPr>
              <a:t>Approximately </a:t>
            </a:r>
            <a:r>
              <a:rPr lang="en-ZA" sz="2000" b="1" dirty="0">
                <a:solidFill>
                  <a:schemeClr val="bg1"/>
                </a:solidFill>
                <a:latin typeface="Helvetica" pitchFamily="2" charset="0"/>
              </a:rPr>
              <a:t>10-million people and 3-million children </a:t>
            </a:r>
            <a:r>
              <a:rPr lang="en-ZA" sz="2000" dirty="0">
                <a:solidFill>
                  <a:schemeClr val="bg1"/>
                </a:solidFill>
                <a:latin typeface="Helvetica" pitchFamily="2" charset="0"/>
              </a:rPr>
              <a:t>were in households affected by weekly hunger in April/May 2021 </a:t>
            </a:r>
          </a:p>
          <a:p>
            <a:r>
              <a:rPr lang="en-ZA" dirty="0">
                <a:solidFill>
                  <a:schemeClr val="bg1"/>
                </a:solidFill>
                <a:latin typeface="Helvetica" pitchFamily="2" charset="0"/>
              </a:rPr>
              <a:t>(Wittenberg &amp; Branson, 2021)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7DAB280-4D99-D74B-BE69-C0F563A5293C}"/>
              </a:ext>
            </a:extLst>
          </p:cNvPr>
          <p:cNvSpPr txBox="1">
            <a:spLocks/>
          </p:cNvSpPr>
          <p:nvPr/>
        </p:nvSpPr>
        <p:spPr>
          <a:xfrm>
            <a:off x="7620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531B84"/>
                </a:solidFill>
                <a:latin typeface="Helvetica" pitchFamily="2" charset="0"/>
              </a:rPr>
              <a:t>Hunger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E24478-6107-C842-BDA6-F96982ECFA10}"/>
              </a:ext>
            </a:extLst>
          </p:cNvPr>
          <p:cNvSpPr txBox="1"/>
          <p:nvPr/>
        </p:nvSpPr>
        <p:spPr>
          <a:xfrm>
            <a:off x="0" y="6581001"/>
            <a:ext cx="32274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Source: Wittenberg &amp; Branson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, 2021 (W5)</a:t>
            </a:r>
          </a:p>
        </p:txBody>
      </p:sp>
      <p:pic>
        <p:nvPicPr>
          <p:cNvPr id="11" name="Picture 10" descr="Table&#10;&#10;Description automatically generated">
            <a:extLst>
              <a:ext uri="{FF2B5EF4-FFF2-40B4-BE49-F238E27FC236}">
                <a16:creationId xmlns:a16="http://schemas.microsoft.com/office/drawing/2014/main" id="{67AE4587-2B4D-A540-91DF-9B722C80E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9490" y="0"/>
            <a:ext cx="4647196" cy="6743911"/>
          </a:xfrm>
          <a:prstGeom prst="rect">
            <a:avLst/>
          </a:prstGeom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935164A-71A8-154F-A693-0C506E7F21F6}"/>
              </a:ext>
            </a:extLst>
          </p:cNvPr>
          <p:cNvSpPr/>
          <p:nvPr/>
        </p:nvSpPr>
        <p:spPr>
          <a:xfrm>
            <a:off x="9097701" y="2303362"/>
            <a:ext cx="798653" cy="273423"/>
          </a:xfrm>
          <a:prstGeom prst="roundRect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3621651-04B6-9A4E-AF69-A35C7D075118}"/>
              </a:ext>
            </a:extLst>
          </p:cNvPr>
          <p:cNvSpPr/>
          <p:nvPr/>
        </p:nvSpPr>
        <p:spPr>
          <a:xfrm>
            <a:off x="9097701" y="3174357"/>
            <a:ext cx="798653" cy="273423"/>
          </a:xfrm>
          <a:prstGeom prst="roundRect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1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6D98F9-D002-124F-B94C-53431F2FC7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82638" y="0"/>
            <a:ext cx="5458562" cy="2325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577F1AB1-9CB7-3D42-A320-C0250C9BF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28" y="-51663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b="1" u="sng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itchFamily="2" charset="0"/>
                <a:cs typeface="Calibri"/>
              </a:rPr>
              <a:t>TIMSS 2019 Gr9 Intermediate</a:t>
            </a:r>
            <a:r>
              <a:rPr lang="en-US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" pitchFamily="2" charset="0"/>
                <a:cs typeface="Calibri"/>
              </a:rPr>
              <a:t> International Benchmark</a:t>
            </a:r>
            <a:endParaRPr lang="en-US" sz="2000" b="1" dirty="0">
              <a:latin typeface="Helvetica" pitchFamily="2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6DF2F0C-06B0-2648-BE6F-2ED35A81904B}"/>
              </a:ext>
            </a:extLst>
          </p:cNvPr>
          <p:cNvGraphicFramePr>
            <a:graphicFrameLocks/>
          </p:cNvGraphicFramePr>
          <p:nvPr/>
        </p:nvGraphicFramePr>
        <p:xfrm>
          <a:off x="6527800" y="2494844"/>
          <a:ext cx="5576472" cy="4248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93E86CC5-1D13-4F4E-8B8B-B68B183BC6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43" y="909465"/>
            <a:ext cx="6132253" cy="2728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C8505157-9D1C-4046-A686-79F8C0EC30D0}"/>
              </a:ext>
            </a:extLst>
          </p:cNvPr>
          <p:cNvGraphicFramePr>
            <a:graphicFrameLocks/>
          </p:cNvGraphicFramePr>
          <p:nvPr/>
        </p:nvGraphicFramePr>
        <p:xfrm>
          <a:off x="281541" y="3759201"/>
          <a:ext cx="5814459" cy="2983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36E033C-D9B6-6849-9A33-C4A9B74897D3}"/>
              </a:ext>
            </a:extLst>
          </p:cNvPr>
          <p:cNvCxnSpPr>
            <a:cxnSpLocks/>
          </p:cNvCxnSpPr>
          <p:nvPr/>
        </p:nvCxnSpPr>
        <p:spPr>
          <a:xfrm>
            <a:off x="584616" y="3147934"/>
            <a:ext cx="0" cy="80946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CB8B478-C6FE-194A-88F7-B0859B1E47DD}"/>
              </a:ext>
            </a:extLst>
          </p:cNvPr>
          <p:cNvCxnSpPr>
            <a:cxnSpLocks/>
          </p:cNvCxnSpPr>
          <p:nvPr/>
        </p:nvCxnSpPr>
        <p:spPr>
          <a:xfrm>
            <a:off x="5893632" y="3225382"/>
            <a:ext cx="0" cy="80946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043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5262</TotalTime>
  <Words>1610</Words>
  <Application>Microsoft Macintosh PowerPoint</Application>
  <PresentationFormat>Widescreen</PresentationFormat>
  <Paragraphs>144</Paragraphs>
  <Slides>37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Arial</vt:lpstr>
      <vt:lpstr>Calibri</vt:lpstr>
      <vt:lpstr>Calibri Light</vt:lpstr>
      <vt:lpstr>Clear Sans Bold</vt:lpstr>
      <vt:lpstr>Clear Sans Bold Bold</vt:lpstr>
      <vt:lpstr>Clear Sans Regular Bold</vt:lpstr>
      <vt:lpstr>Clear Sans Thin</vt:lpstr>
      <vt:lpstr>Helvetica</vt:lpstr>
      <vt:lpstr>Office Theme</vt:lpstr>
      <vt:lpstr>NIDS-CRAM Wave 5 &amp; COVID-19  Premier Coordinating Forum  31 Aug 2021   </vt:lpstr>
      <vt:lpstr>PowerPoint Presentation</vt:lpstr>
      <vt:lpstr>PowerPoint Presentation</vt:lpstr>
      <vt:lpstr>PowerPoint Presentation</vt:lpstr>
      <vt:lpstr>PowerPoint Presentation</vt:lpstr>
      <vt:lpstr>cramsurvey.org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 Grants</vt:lpstr>
      <vt:lpstr>3. Grants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COVID-19 is crowding out attention on critical medium and long-term trends. For example wave of teacher retirements coming in the next 5 years…</vt:lpstr>
      <vt:lpstr>PowerPoint Presentation</vt:lpstr>
      <vt:lpstr>PowerPoint Presentation</vt:lpstr>
      <vt:lpstr>PowerPoint Presentation</vt:lpstr>
      <vt:lpstr>TIMSS 2019 Gr9 Intermediate International Benchmark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Findings    NIDS-CRAM Wave 2    30 September 2020   </dc:title>
  <dc:creator>Nic Spaull</dc:creator>
  <cp:lastModifiedBy>Nic Spaull</cp:lastModifiedBy>
  <cp:revision>208</cp:revision>
  <dcterms:created xsi:type="dcterms:W3CDTF">2020-09-30T05:12:31Z</dcterms:created>
  <dcterms:modified xsi:type="dcterms:W3CDTF">2021-08-31T17:14:32Z</dcterms:modified>
</cp:coreProperties>
</file>